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4630400" cy="8229600"/>
  <p:notesSz cx="8229600" cy="14630400"/>
  <p:embeddedFontLst>
    <p:embeddedFont>
      <p:font typeface="Alexandria Medium" panose="020B0604020202020204" charset="-78"/>
      <p:regular r:id="rId17"/>
    </p:embeddedFont>
    <p:embeddedFont>
      <p:font typeface="IBM Plex Sans" panose="020B0503050203000203" pitchFamily="34" charset="0"/>
      <p:regular r:id="rId18"/>
      <p:bold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3725" autoAdjust="0"/>
  </p:normalViewPr>
  <p:slideViewPr>
    <p:cSldViewPr snapToGrid="0" snapToObjects="1">
      <p:cViewPr varScale="1">
        <p:scale>
          <a:sx n="51" d="100"/>
          <a:sy n="51" d="100"/>
        </p:scale>
        <p:origin x="1483"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42801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r>
              <a:rPr lang="en-US" sz="1800" b="0" i="0" u="none" strike="noStrike" dirty="0">
                <a:solidFill>
                  <a:srgbClr val="000000"/>
                </a:solidFill>
                <a:effectLst/>
                <a:latin typeface="Arial" panose="020B0604020202020204" pitchFamily="34" charset="0"/>
              </a:rPr>
              <a:t>Hello, everyone welcome to our presentation, we are group 2, and our group members are Aman, </a:t>
            </a:r>
            <a:r>
              <a:rPr lang="en-US" sz="1800" b="0" i="0" u="none" strike="noStrike" dirty="0" err="1">
                <a:solidFill>
                  <a:srgbClr val="000000"/>
                </a:solidFill>
                <a:effectLst/>
                <a:latin typeface="Arial" panose="020B0604020202020204" pitchFamily="34" charset="0"/>
              </a:rPr>
              <a:t>Nivan</a:t>
            </a:r>
            <a:r>
              <a:rPr lang="en-US" sz="1800" b="0" i="0" u="none" strike="noStrike" dirty="0">
                <a:solidFill>
                  <a:srgbClr val="000000"/>
                </a:solidFill>
                <a:effectLst/>
                <a:latin typeface="Arial" panose="020B0604020202020204" pitchFamily="34" charset="0"/>
              </a:rPr>
              <a:t>, Gabriel, and </a:t>
            </a:r>
            <a:r>
              <a:rPr lang="en-US" sz="1800" b="0" i="0" u="none" strike="noStrike" dirty="0" err="1">
                <a:solidFill>
                  <a:srgbClr val="000000"/>
                </a:solidFill>
                <a:effectLst/>
                <a:latin typeface="Arial" panose="020B0604020202020204" pitchFamily="34" charset="0"/>
              </a:rPr>
              <a:t>Menji</a:t>
            </a:r>
            <a:r>
              <a:rPr lang="en-US" sz="1800" b="0" i="0" u="none" strike="noStrike" dirty="0">
                <a:solidFill>
                  <a:srgbClr val="000000"/>
                </a:solidFill>
                <a:effectLst/>
                <a:latin typeface="Arial" panose="020B0604020202020204" pitchFamily="34" charset="0"/>
              </a:rPr>
              <a:t>.</a:t>
            </a:r>
            <a:endParaRPr lang="en-US" b="0" dirty="0">
              <a:effectLst/>
            </a:endParaRPr>
          </a:p>
          <a:p>
            <a:pPr algn="just" rtl="0"/>
            <a:r>
              <a:rPr lang="en-US" sz="1800" b="0" i="0" u="none" strike="noStrike" dirty="0">
                <a:solidFill>
                  <a:srgbClr val="000000"/>
                </a:solidFill>
                <a:effectLst/>
                <a:latin typeface="Arial" panose="020B0604020202020204" pitchFamily="34" charset="0"/>
              </a:rPr>
              <a:t>todays topic is about optimizing Spotify music discovery experience.</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r>
              <a:rPr lang="en-US" sz="1800" b="0" i="0" u="none" strike="noStrike" dirty="0">
                <a:solidFill>
                  <a:srgbClr val="000000"/>
                </a:solidFill>
                <a:effectLst/>
                <a:latin typeface="Arial" panose="020B0604020202020204" pitchFamily="34" charset="0"/>
              </a:rPr>
              <a:t>Now let’s look at the GUI in action. On the left, we see a scenario where all feature weights are evenly distributed. On the right, you can see how adjusting weights for features results in a different set of recommendations tailored to the user’s preferences. </a:t>
            </a:r>
            <a:endParaRPr lang="en-US" b="0" dirty="0">
              <a:effectLst/>
            </a:endParaRPr>
          </a:p>
          <a:p>
            <a:pPr algn="just" rtl="0"/>
            <a:br>
              <a:rPr lang="en-US" b="0" dirty="0">
                <a:effectLst/>
              </a:rPr>
            </a:br>
            <a:r>
              <a:rPr lang="en-US" sz="1800" b="0" i="0" u="none" strike="noStrike" dirty="0">
                <a:solidFill>
                  <a:srgbClr val="000000"/>
                </a:solidFill>
                <a:effectLst/>
                <a:latin typeface="Arial" panose="020B0604020202020204" pitchFamily="34" charset="0"/>
              </a:rPr>
              <a:t>This slider-based approach empowers users to experiment with feature combinations and discover music in a way that aligns with their mood or taste and could also be used to  curate playlists for particular genres or audience preferences. Next, I’ll demonstrate the live functionality of this GUI, highlighting how interactive and adaptable the system is for users</a:t>
            </a:r>
            <a:endParaRPr lang="en-US" b="0" dirty="0">
              <a:effectLst/>
            </a:endParaRPr>
          </a:p>
          <a:p>
            <a:pPr algn="just" rtl="0"/>
            <a:r>
              <a:rPr lang="en-US" sz="1800" b="0" i="0" u="none" strike="noStrike" dirty="0">
                <a:solidFill>
                  <a:srgbClr val="000000"/>
                </a:solidFill>
                <a:effectLst/>
                <a:latin typeface="Arial" panose="020B0604020202020204" pitchFamily="34" charset="0"/>
              </a:rPr>
              <a:t>Now its time for Gabriel to present the next slides</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800" b="0" i="0" u="none" strike="noStrike" dirty="0">
                <a:solidFill>
                  <a:srgbClr val="000000"/>
                </a:solidFill>
                <a:effectLst/>
                <a:latin typeface="Arial" panose="020B0604020202020204" pitchFamily="34" charset="0"/>
              </a:rPr>
              <a:t>Business Opportunities:</a:t>
            </a:r>
            <a:endParaRPr lang="en-US" b="0" dirty="0">
              <a:effectLst/>
            </a:endParaRPr>
          </a:p>
          <a:p>
            <a:pPr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2 main points are revenue generation with an API subscription and Data Analytics as a service for music companies</a:t>
            </a:r>
          </a:p>
          <a:p>
            <a:pPr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For instance, our database is developed through a Snowflake warehouse that is connected to our application via an API we developed through Google Cloud Platform. That API can be sold via subscription to any company that wants our data on danceability, </a:t>
            </a:r>
            <a:r>
              <a:rPr lang="en-US" sz="1800" b="0" i="0" u="none" strike="noStrike" dirty="0" err="1">
                <a:solidFill>
                  <a:srgbClr val="000000"/>
                </a:solidFill>
                <a:effectLst/>
                <a:latin typeface="Arial" panose="020B0604020202020204" pitchFamily="34" charset="0"/>
              </a:rPr>
              <a:t>speechness</a:t>
            </a:r>
            <a:r>
              <a:rPr lang="en-US" sz="1800" b="0" i="0" u="none" strike="noStrike" dirty="0">
                <a:solidFill>
                  <a:srgbClr val="000000"/>
                </a:solidFill>
                <a:effectLst/>
                <a:latin typeface="Arial" panose="020B0604020202020204" pitchFamily="34" charset="0"/>
              </a:rPr>
              <a:t>, and other parameters. </a:t>
            </a:r>
          </a:p>
          <a:p>
            <a:pPr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We can also offer our expertise to other companies to enhance their data to include these features.</a:t>
            </a:r>
          </a:p>
          <a:p>
            <a:pPr rtl="0"/>
            <a:r>
              <a:rPr lang="en-US" sz="1800" b="0" i="0" u="none" strike="noStrike" dirty="0">
                <a:solidFill>
                  <a:srgbClr val="000000"/>
                </a:solidFill>
                <a:effectLst/>
                <a:latin typeface="Arial" panose="020B0604020202020204" pitchFamily="34" charset="0"/>
              </a:rPr>
              <a:t>Product features:</a:t>
            </a:r>
            <a:endParaRPr lang="en-US" b="0" dirty="0">
              <a:effectLst/>
            </a:endParaRPr>
          </a:p>
          <a:p>
            <a:pPr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Our recommendation system is based off feature parameters such as danceability, and Tempo through the slide bars</a:t>
            </a:r>
          </a:p>
          <a:p>
            <a:pPr rtl="0"/>
            <a:r>
              <a:rPr lang="en-US" sz="1800" b="0" i="0" u="none" strike="noStrike" dirty="0">
                <a:solidFill>
                  <a:srgbClr val="000000"/>
                </a:solidFill>
                <a:effectLst/>
                <a:latin typeface="Arial" panose="020B0604020202020204" pitchFamily="34" charset="0"/>
              </a:rPr>
              <a:t>Target User Groups:</a:t>
            </a:r>
            <a:endParaRPr lang="en-US" b="0" dirty="0">
              <a:effectLst/>
            </a:endParaRPr>
          </a:p>
          <a:p>
            <a:pPr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Our main audiences are music enthusiasts that are searching for new songs more tailored towards their mood</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800" b="0" i="0" u="none" strike="noStrike" dirty="0">
                <a:solidFill>
                  <a:srgbClr val="000000"/>
                </a:solidFill>
                <a:effectLst/>
                <a:latin typeface="Arial" panose="020B0604020202020204" pitchFamily="34" charset="0"/>
              </a:rPr>
              <a:t>Feature Monetization Strategy:</a:t>
            </a:r>
            <a:endParaRPr lang="en-US" b="0" dirty="0">
              <a:effectLst/>
            </a:endParaRPr>
          </a:p>
          <a:p>
            <a:pPr rtl="0"/>
            <a:r>
              <a:rPr lang="en-US" sz="1800" b="0" i="0" u="none" strike="noStrike" dirty="0">
                <a:solidFill>
                  <a:srgbClr val="000000"/>
                </a:solidFill>
                <a:effectLst/>
                <a:latin typeface="Arial" panose="020B0604020202020204" pitchFamily="34" charset="0"/>
              </a:rPr>
              <a:t>Premium Feature Integration</a:t>
            </a:r>
            <a:endParaRPr lang="en-US" b="0" dirty="0">
              <a:effectLst/>
            </a:endParaRPr>
          </a:p>
          <a:p>
            <a:pPr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A new premium feature that allows users to adjust the music recommendation according to their mood and energy. </a:t>
            </a:r>
          </a:p>
          <a:p>
            <a:pPr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This will be an add-on feature when subscribed to premium account</a:t>
            </a:r>
          </a:p>
          <a:p>
            <a:pPr rtl="0"/>
            <a:r>
              <a:rPr lang="en-US" sz="1800" b="0" i="0" u="none" strike="noStrike" dirty="0">
                <a:solidFill>
                  <a:srgbClr val="000000"/>
                </a:solidFill>
                <a:effectLst/>
                <a:latin typeface="Arial" panose="020B0604020202020204" pitchFamily="34" charset="0"/>
              </a:rPr>
              <a:t>Partner integration</a:t>
            </a:r>
            <a:endParaRPr lang="en-US" b="0" dirty="0">
              <a:effectLst/>
            </a:endParaRPr>
          </a:p>
          <a:p>
            <a:pPr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Another revenue source is licensing the API of the features. Much like the database, the features for the front-end of the application can be sold through a licensing agreement.</a:t>
            </a:r>
          </a:p>
          <a:p>
            <a:pPr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This allows for the product to be marketable to other companies and not solely in house</a:t>
            </a:r>
          </a:p>
          <a:p>
            <a:pPr rtl="0"/>
            <a:r>
              <a:rPr lang="en-US" sz="1800" b="0" i="0" u="none" strike="noStrike" dirty="0">
                <a:solidFill>
                  <a:srgbClr val="000000"/>
                </a:solidFill>
                <a:effectLst/>
                <a:latin typeface="Arial" panose="020B0604020202020204" pitchFamily="34" charset="0"/>
              </a:rPr>
              <a:t>Enhance User Experience</a:t>
            </a:r>
            <a:endParaRPr lang="en-US" b="0" dirty="0">
              <a:effectLst/>
            </a:endParaRPr>
          </a:p>
          <a:p>
            <a:pPr rtl="0" fontAlgn="base">
              <a:buFont typeface="Arial" panose="020B0604020202020204" pitchFamily="34" charset="0"/>
              <a:buChar char="•"/>
            </a:pPr>
            <a:r>
              <a:rPr lang="en-US" sz="1800" b="0" i="0" u="none" strike="noStrike" dirty="0">
                <a:solidFill>
                  <a:srgbClr val="000000"/>
                </a:solidFill>
                <a:effectLst/>
                <a:latin typeface="Arial" panose="020B0604020202020204" pitchFamily="34" charset="0"/>
              </a:rPr>
              <a:t>Ultimately, the main objective is to give our listeners an enhanced experience with our new product. We want our audience to be able to leverage these features that allow them to tailor their unique taste to them. </a:t>
            </a:r>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300" b="0" i="0" u="none" strike="noStrike" dirty="0">
                <a:solidFill>
                  <a:srgbClr val="000000"/>
                </a:solidFill>
                <a:effectLst/>
                <a:latin typeface="Arial" panose="020B0604020202020204" pitchFamily="34" charset="0"/>
              </a:rPr>
              <a:t>Limitations:</a:t>
            </a:r>
            <a:endParaRPr lang="en-US" b="0" dirty="0">
              <a:effectLst/>
            </a:endParaRPr>
          </a:p>
          <a:p>
            <a:pPr rtl="0" fontAlgn="base">
              <a:buFont typeface="Arial" panose="020B0604020202020204" pitchFamily="34" charset="0"/>
              <a:buChar char="•"/>
            </a:pPr>
            <a:r>
              <a:rPr lang="en-US" sz="1300" b="0" i="0" u="none" strike="noStrike" dirty="0">
                <a:solidFill>
                  <a:srgbClr val="000000"/>
                </a:solidFill>
                <a:effectLst/>
                <a:latin typeface="Arial" panose="020B0604020202020204" pitchFamily="34" charset="0"/>
              </a:rPr>
              <a:t>Dependence on the database</a:t>
            </a:r>
          </a:p>
          <a:p>
            <a:pPr marL="742950" lvl="1" indent="-285750" rtl="0" fontAlgn="base">
              <a:buFont typeface="Arial" panose="020B0604020202020204" pitchFamily="34" charset="0"/>
              <a:buChar char="•"/>
            </a:pPr>
            <a:r>
              <a:rPr lang="en-US" sz="1300" b="0" i="0" u="none" strike="noStrike" dirty="0">
                <a:solidFill>
                  <a:srgbClr val="000000"/>
                </a:solidFill>
                <a:effectLst/>
                <a:latin typeface="Arial" panose="020B0604020202020204" pitchFamily="34" charset="0"/>
              </a:rPr>
              <a:t>The lack of up to date music songs and artists limits the listener to a time interval of music created before a given date. </a:t>
            </a:r>
          </a:p>
          <a:p>
            <a:pPr rtl="0" fontAlgn="base">
              <a:buFont typeface="Arial" panose="020B0604020202020204" pitchFamily="34" charset="0"/>
              <a:buChar char="•"/>
            </a:pPr>
            <a:r>
              <a:rPr lang="en-US" sz="1300" b="0" i="0" u="none" strike="noStrike" dirty="0">
                <a:solidFill>
                  <a:srgbClr val="000000"/>
                </a:solidFill>
                <a:effectLst/>
                <a:latin typeface="Arial" panose="020B0604020202020204" pitchFamily="34" charset="0"/>
              </a:rPr>
              <a:t>Exact match:</a:t>
            </a:r>
          </a:p>
          <a:p>
            <a:pPr marL="742950" lvl="1" indent="-285750" rtl="0" fontAlgn="base">
              <a:buFont typeface="Arial" panose="020B0604020202020204" pitchFamily="34" charset="0"/>
              <a:buChar char="•"/>
            </a:pPr>
            <a:r>
              <a:rPr lang="en-US" sz="1300" b="0" i="0" u="none" strike="noStrike" dirty="0">
                <a:solidFill>
                  <a:srgbClr val="000000"/>
                </a:solidFill>
                <a:effectLst/>
                <a:latin typeface="Arial" panose="020B0604020202020204" pitchFamily="34" charset="0"/>
              </a:rPr>
              <a:t>Users might come across difficulties entering songs with the same name but different artists. It can limit access to users attempting to enter songs they may not remember the name to.</a:t>
            </a:r>
          </a:p>
          <a:p>
            <a:pPr rtl="0" fontAlgn="base">
              <a:buFont typeface="Arial" panose="020B0604020202020204" pitchFamily="34" charset="0"/>
              <a:buChar char="•"/>
            </a:pPr>
            <a:r>
              <a:rPr lang="en-US" sz="1300" b="0" i="0" u="none" strike="noStrike" dirty="0">
                <a:solidFill>
                  <a:srgbClr val="000000"/>
                </a:solidFill>
                <a:effectLst/>
                <a:latin typeface="Arial" panose="020B0604020202020204" pitchFamily="34" charset="0"/>
              </a:rPr>
              <a:t>Scalability Issues:</a:t>
            </a:r>
          </a:p>
          <a:p>
            <a:pPr marL="742950" lvl="1" indent="-285750" rtl="0" fontAlgn="base">
              <a:buFont typeface="Arial" panose="020B0604020202020204" pitchFamily="34" charset="0"/>
              <a:buChar char="•"/>
            </a:pPr>
            <a:r>
              <a:rPr lang="en-US" sz="1300" b="0" i="0" u="none" strike="noStrike" dirty="0">
                <a:solidFill>
                  <a:srgbClr val="000000"/>
                </a:solidFill>
                <a:effectLst/>
                <a:latin typeface="Arial" panose="020B0604020202020204" pitchFamily="34" charset="0"/>
              </a:rPr>
              <a:t>The larger the dataset, the larger resource-intensive it becomes which may lead to slower performance from our application.</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r>
              <a:rPr lang="en-US" sz="1800" b="0" i="0" u="none" strike="noStrike" dirty="0">
                <a:solidFill>
                  <a:srgbClr val="000000"/>
                </a:solidFill>
                <a:effectLst/>
                <a:latin typeface="Arial" panose="020B0604020202020204" pitchFamily="34" charset="0"/>
              </a:rPr>
              <a:t>As starters, we found that Spotify's Recommender System owns a library of over 100 million tracks, influencing more than 30% of artists' monthly listeners through personalized playlists.  Features like "Made for You" help users discover new artists via tailored, algorithm-driven suggestions.</a:t>
            </a:r>
            <a:endParaRPr lang="en-US" b="0" dirty="0">
              <a:effectLst/>
            </a:endParaRPr>
          </a:p>
          <a:p>
            <a:pPr algn="just" rtl="0"/>
            <a:br>
              <a:rPr lang="en-US" b="0" dirty="0">
                <a:effectLst/>
              </a:rPr>
            </a:br>
            <a:r>
              <a:rPr lang="en-US" sz="1800" b="0" i="0" u="none" strike="noStrike" dirty="0">
                <a:solidFill>
                  <a:srgbClr val="000000"/>
                </a:solidFill>
                <a:effectLst/>
                <a:latin typeface="Arial" panose="020B0604020202020204" pitchFamily="34" charset="0"/>
              </a:rPr>
              <a:t>Our Recommendation Model, on the other hand, delivers precisely matching songs based on the user's input. (</a:t>
            </a:r>
            <a:r>
              <a:rPr lang="ja-JP" altLang="en-US" sz="1800" b="0" i="0" u="none" strike="noStrike" dirty="0">
                <a:solidFill>
                  <a:srgbClr val="000000"/>
                </a:solidFill>
                <a:effectLst/>
                <a:latin typeface="Arial" panose="020B0604020202020204" pitchFamily="34" charset="0"/>
              </a:rPr>
              <a:t>根据用户的输入传输准确的歌曲</a:t>
            </a:r>
            <a:r>
              <a:rPr lang="en-US" altLang="ja-JP" sz="1800" b="0" i="0" u="none" strike="noStrike" dirty="0">
                <a:solidFill>
                  <a:srgbClr val="000000"/>
                </a:solidFill>
                <a:effectLst/>
                <a:latin typeface="Arial" panose="020B0604020202020204" pitchFamily="34" charset="0"/>
              </a:rPr>
              <a:t>)</a:t>
            </a:r>
            <a:r>
              <a:rPr lang="en-US" sz="1800" b="0" i="0" u="none" strike="noStrike" dirty="0">
                <a:solidFill>
                  <a:srgbClr val="000000"/>
                </a:solidFill>
                <a:effectLst/>
                <a:latin typeface="Arial" panose="020B0604020202020204" pitchFamily="34" charset="0"/>
              </a:rPr>
              <a:t>Our objective is to boost user engagement by creating personalized music discovery features through data-driven analysis of song attributes and similarities.</a:t>
            </a:r>
            <a:endParaRPr lang="en-US" b="0" dirty="0">
              <a:effectLst/>
            </a:endParaRPr>
          </a:p>
          <a:p>
            <a:pPr algn="just" rtl="0"/>
            <a:br>
              <a:rPr lang="en-US" b="0" dirty="0">
                <a:effectLst/>
              </a:rPr>
            </a:br>
            <a:r>
              <a:rPr lang="en-US" sz="1800" b="0" i="0" u="none" strike="noStrike" dirty="0">
                <a:solidFill>
                  <a:srgbClr val="000000"/>
                </a:solidFill>
                <a:effectLst/>
                <a:latin typeface="Arial" panose="020B0604020202020204" pitchFamily="34" charset="0"/>
              </a:rPr>
              <a:t>Moreover, users can enhance their recommendations by adjusting various song attributes such as loudness, </a:t>
            </a:r>
            <a:r>
              <a:rPr lang="en-US" sz="1800" b="0" i="0" u="none" strike="noStrike" dirty="0" err="1">
                <a:solidFill>
                  <a:srgbClr val="000000"/>
                </a:solidFill>
                <a:effectLst/>
                <a:latin typeface="Arial" panose="020B0604020202020204" pitchFamily="34" charset="0"/>
              </a:rPr>
              <a:t>speechness</a:t>
            </a:r>
            <a:r>
              <a:rPr lang="en-US" sz="1800" b="0" i="0" u="none" strike="noStrike" dirty="0">
                <a:solidFill>
                  <a:srgbClr val="000000"/>
                </a:solidFill>
                <a:effectLst/>
                <a:latin typeface="Arial" panose="020B0604020202020204" pitchFamily="34" charset="0"/>
              </a:rPr>
              <a:t>, danceability, and more. </a:t>
            </a:r>
            <a:endParaRPr lang="en-US" b="0" dirty="0">
              <a:effectLst/>
            </a:endParaRPr>
          </a:p>
          <a:p>
            <a:pPr algn="just" rtl="0"/>
            <a:br>
              <a:rPr lang="en-US" b="0" dirty="0">
                <a:effectLst/>
              </a:rPr>
            </a:br>
            <a:br>
              <a:rPr lang="en-US" b="0" dirty="0">
                <a:effectLst/>
              </a:rPr>
            </a:br>
            <a:r>
              <a:rPr lang="en-US" sz="1800" b="0" i="0" u="none" strike="noStrike" dirty="0">
                <a:solidFill>
                  <a:srgbClr val="000000"/>
                </a:solidFill>
                <a:effectLst/>
                <a:latin typeface="Arial" panose="020B0604020202020204" pitchFamily="34" charset="0"/>
              </a:rPr>
              <a:t>Now it’s time for Aman to introduce more details of our project and the database used.</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r>
              <a:rPr lang="en-US" sz="1800" b="0" i="0" u="none" strike="noStrike" dirty="0">
                <a:solidFill>
                  <a:srgbClr val="000000"/>
                </a:solidFill>
                <a:effectLst/>
                <a:latin typeface="Arial" panose="020B0604020202020204" pitchFamily="34" charset="0"/>
              </a:rPr>
              <a:t>Thank you </a:t>
            </a:r>
            <a:r>
              <a:rPr lang="en-US" sz="1800" b="0" i="0" u="none" strike="noStrike" dirty="0" err="1">
                <a:solidFill>
                  <a:srgbClr val="000000"/>
                </a:solidFill>
                <a:effectLst/>
                <a:latin typeface="Arial" panose="020B0604020202020204" pitchFamily="34" charset="0"/>
              </a:rPr>
              <a:t>Menji</a:t>
            </a:r>
            <a:endParaRPr lang="en-US" b="0" dirty="0">
              <a:effectLst/>
            </a:endParaRPr>
          </a:p>
          <a:p>
            <a:pPr algn="just" rtl="0"/>
            <a:r>
              <a:rPr lang="en-US" sz="1800" b="0" i="0" u="none" strike="noStrike" dirty="0">
                <a:solidFill>
                  <a:srgbClr val="000000"/>
                </a:solidFill>
                <a:effectLst/>
                <a:latin typeface="Arial" panose="020B0604020202020204" pitchFamily="34" charset="0"/>
              </a:rPr>
              <a:t>So, Our dataset initially contained over 30,000 records of and before the year 2020.. After a thorough data-cleaning process, we successfully retained more than 28,000 unique entries. We proceeded to analyze and visualize this data using Tableau, providing clear insights and visual representations. The user is welcomed by the overview dashboard which looks something like this. We can find quick facts about the data and information about what the most popular tracks were pre 2021, the top genres and Top artists. </a:t>
            </a:r>
            <a:endParaRPr lang="en-US" b="0" dirty="0">
              <a:effectLst/>
            </a:endParaRPr>
          </a:p>
          <a:p>
            <a:pPr algn="just" rtl="0"/>
            <a:br>
              <a:rPr lang="en-US" b="0" dirty="0">
                <a:effectLst/>
              </a:rPr>
            </a:br>
            <a:r>
              <a:rPr lang="en-US" sz="1800" b="0" i="0" u="none" strike="noStrike" dirty="0">
                <a:solidFill>
                  <a:srgbClr val="000000"/>
                </a:solidFill>
                <a:effectLst/>
                <a:latin typeface="Arial" panose="020B0604020202020204" pitchFamily="34" charset="0"/>
              </a:rPr>
              <a:t>This dashboard is fully interactive and the user can go back and forth, moving on, we have the Song List page, </a:t>
            </a:r>
            <a:endParaRPr lang="en-US" b="0" dirty="0">
              <a:effectLst/>
            </a:endParaRPr>
          </a:p>
          <a:p>
            <a:pPr algn="just" rtl="0"/>
            <a:r>
              <a:rPr lang="en-US" sz="1800" b="0" i="0" u="none" strike="noStrike" dirty="0">
                <a:solidFill>
                  <a:srgbClr val="000000"/>
                </a:solidFill>
                <a:effectLst/>
                <a:latin typeface="Arial" panose="020B0604020202020204" pitchFamily="34" charset="0"/>
              </a:rPr>
              <a:t>Here, the user can decide how many songs to display and can filter the displayed songs on release year, genres and sub genres</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Next is, The song Attributes Page, where Users can interact with the soundwave visualization by clicking anywhere on it. When a user selects a point on the soundwave, a specific song is chosen, and detailed information about that song's attributes is displayed. Additionally, the song's position is highlighted on a scatterplot, showing how its attributes compare to those of other songs in the database.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r>
              <a:rPr lang="en-US" sz="1800" b="0" i="0" u="none" strike="noStrike" dirty="0">
                <a:solidFill>
                  <a:srgbClr val="000000"/>
                </a:solidFill>
                <a:effectLst/>
                <a:latin typeface="Arial" panose="020B0604020202020204" pitchFamily="34" charset="0"/>
              </a:rPr>
              <a:t>And we also have a page where what each attribute is, is explained.</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Last we have the Search Bar page, here Users can look up a specific song they desire and receive detailed information about its various attributes. In the images, I have typed the song “Passionfruit” by Drake and “Yummy” by Justin </a:t>
            </a:r>
            <a:r>
              <a:rPr lang="en-US" sz="1800" b="0" i="0" u="none" strike="noStrike" dirty="0" err="1">
                <a:solidFill>
                  <a:srgbClr val="000000"/>
                </a:solidFill>
                <a:effectLst/>
                <a:latin typeface="Arial" panose="020B0604020202020204" pitchFamily="34" charset="0"/>
              </a:rPr>
              <a:t>Beirer</a:t>
            </a:r>
            <a:r>
              <a:rPr lang="en-US" sz="1800" b="0" i="0" u="none" strike="noStrike" dirty="0">
                <a:solidFill>
                  <a:srgbClr val="000000"/>
                </a:solidFill>
                <a:effectLst/>
                <a:latin typeface="Arial" panose="020B0604020202020204" pitchFamily="34" charset="0"/>
              </a:rPr>
              <a:t>, these were some hits we had back in the day, and we can see their attributes.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r>
              <a:rPr lang="en-US" sz="1800" b="0" i="0" u="none" strike="noStrike" dirty="0">
                <a:solidFill>
                  <a:srgbClr val="000000"/>
                </a:solidFill>
                <a:effectLst/>
                <a:latin typeface="Arial" panose="020B0604020202020204" pitchFamily="34" charset="0"/>
              </a:rPr>
              <a:t>Thank you Aman</a:t>
            </a:r>
            <a:endParaRPr lang="en-US" sz="2800" b="0" dirty="0">
              <a:effectLst/>
            </a:endParaRPr>
          </a:p>
          <a:p>
            <a:pPr algn="just" rtl="0"/>
            <a:r>
              <a:rPr lang="en-US" sz="1800" b="0" i="0" u="none" strike="noStrike" dirty="0">
                <a:solidFill>
                  <a:srgbClr val="000000"/>
                </a:solidFill>
                <a:effectLst/>
                <a:latin typeface="Arial" panose="020B0604020202020204" pitchFamily="34" charset="0"/>
              </a:rPr>
              <a:t>Let’s start with the code implementation behind the Spotify Song Recommender system. This project combines Python and </a:t>
            </a:r>
            <a:r>
              <a:rPr lang="en-US" sz="1800" b="0" i="0" u="none" strike="noStrike" dirty="0" err="1">
                <a:solidFill>
                  <a:srgbClr val="000000"/>
                </a:solidFill>
                <a:effectLst/>
                <a:latin typeface="Arial" panose="020B0604020202020204" pitchFamily="34" charset="0"/>
              </a:rPr>
              <a:t>Tkinter</a:t>
            </a:r>
            <a:r>
              <a:rPr lang="en-US" sz="1800" b="0" i="0" u="none" strike="noStrike" dirty="0">
                <a:solidFill>
                  <a:srgbClr val="000000"/>
                </a:solidFill>
                <a:effectLst/>
                <a:latin typeface="Arial" panose="020B0604020202020204" pitchFamily="34" charset="0"/>
              </a:rPr>
              <a:t> to create a personalized music recommendation tool. The dataset contains songs and their features, such as tempo, loudness, and energy. At its core, the system uses *cosine similarity* to compare songs based on these features and suggest similar ones. The GUI, as you’ll see, is designed to be user-friendly, allowing users to input a song name and adjust sliders to assign weights to features like danceability or track popularity. </a:t>
            </a:r>
            <a:endParaRPr lang="en-US" sz="2800" b="0" dirty="0">
              <a:effectLst/>
            </a:endParaRPr>
          </a:p>
          <a:p>
            <a:pPr algn="just" rtl="0"/>
            <a:br>
              <a:rPr lang="en-US" sz="2800" b="0" dirty="0">
                <a:effectLst/>
              </a:rPr>
            </a:br>
            <a:r>
              <a:rPr lang="en-US" sz="1800" b="0" i="0" u="none" strike="noStrike" dirty="0">
                <a:solidFill>
                  <a:srgbClr val="000000"/>
                </a:solidFill>
                <a:effectLst/>
                <a:latin typeface="Arial" panose="020B0604020202020204" pitchFamily="34" charset="0"/>
              </a:rPr>
              <a:t>If a song isn’t found due to a typo or slight variation in spelling, the system suggests the closest match from the dataset, ensuring usability. This makes it accessible to a wide audience and ensures that recommendations are accurate. </a:t>
            </a:r>
            <a:endParaRPr lang="en-US" sz="2800" b="0" dirty="0">
              <a:effectLst/>
            </a:endParaRPr>
          </a:p>
          <a:p>
            <a:br>
              <a:rPr lang="en-US" sz="2800" dirty="0"/>
            </a:b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41978"/>
            <a:ext cx="6250900" cy="354330"/>
          </a:xfrm>
          <a:prstGeom prst="rect">
            <a:avLst/>
          </a:prstGeom>
          <a:noFill/>
          <a:ln/>
        </p:spPr>
        <p:txBody>
          <a:bodyPr wrap="none" lIns="0" tIns="0" rIns="0" bIns="0" rtlCol="0" anchor="t"/>
          <a:lstStyle/>
          <a:p>
            <a:pPr marL="0" indent="0">
              <a:lnSpc>
                <a:spcPts val="2750"/>
              </a:lnSpc>
              <a:buNone/>
            </a:pPr>
            <a:r>
              <a:rPr lang="en-US" sz="2200" b="1" dirty="0">
                <a:solidFill>
                  <a:srgbClr val="FFFFFF"/>
                </a:solidFill>
                <a:latin typeface="Alexandria Medium" pitchFamily="34" charset="0"/>
                <a:ea typeface="Alexandria Medium" pitchFamily="34" charset="-122"/>
                <a:cs typeface="Alexandria Medium" pitchFamily="34" charset="-120"/>
              </a:rPr>
              <a:t>Collecting and Analyzing Large Data Project</a:t>
            </a:r>
            <a:endParaRPr lang="en-US" sz="2200" b="1" dirty="0"/>
          </a:p>
        </p:txBody>
      </p:sp>
      <p:sp>
        <p:nvSpPr>
          <p:cNvPr id="4" name="Text 1"/>
          <p:cNvSpPr/>
          <p:nvPr/>
        </p:nvSpPr>
        <p:spPr>
          <a:xfrm>
            <a:off x="6280190" y="2123122"/>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5CC97B"/>
                </a:solidFill>
                <a:latin typeface="Alexandria Medium" pitchFamily="34" charset="0"/>
                <a:ea typeface="Alexandria Medium" pitchFamily="34" charset="-122"/>
                <a:cs typeface="Alexandria Medium" pitchFamily="34" charset="-120"/>
              </a:rPr>
              <a:t>Optimizing Spotify Music Discovery Experience</a:t>
            </a:r>
            <a:endParaRPr lang="en-US" sz="4450" b="1" dirty="0"/>
          </a:p>
        </p:txBody>
      </p:sp>
      <p:sp>
        <p:nvSpPr>
          <p:cNvPr id="5" name="Shape 2"/>
          <p:cNvSpPr/>
          <p:nvPr/>
        </p:nvSpPr>
        <p:spPr>
          <a:xfrm>
            <a:off x="6280190" y="4135993"/>
            <a:ext cx="396835" cy="396835"/>
          </a:xfrm>
          <a:prstGeom prst="roundRect">
            <a:avLst>
              <a:gd name="adj" fmla="val 8574"/>
            </a:avLst>
          </a:prstGeom>
          <a:solidFill>
            <a:srgbClr val="FFFFFF"/>
          </a:solidFill>
          <a:ln/>
        </p:spPr>
        <p:txBody>
          <a:bodyPr/>
          <a:lstStyle/>
          <a:p>
            <a:endParaRPr lang="en-US"/>
          </a:p>
        </p:txBody>
      </p:sp>
      <p:sp>
        <p:nvSpPr>
          <p:cNvPr id="6" name="Text 3"/>
          <p:cNvSpPr/>
          <p:nvPr/>
        </p:nvSpPr>
        <p:spPr>
          <a:xfrm>
            <a:off x="6903839" y="413599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FFFFFF"/>
                </a:solidFill>
                <a:latin typeface="Alexandria Medium" pitchFamily="34" charset="0"/>
                <a:ea typeface="Alexandria Medium" pitchFamily="34" charset="-122"/>
                <a:cs typeface="Alexandria Medium" pitchFamily="34" charset="-120"/>
              </a:rPr>
              <a:t>Group 2 (Yellow)</a:t>
            </a:r>
            <a:endParaRPr lang="en-US" sz="2200" b="1" dirty="0"/>
          </a:p>
        </p:txBody>
      </p:sp>
      <p:sp>
        <p:nvSpPr>
          <p:cNvPr id="7" name="Text 4"/>
          <p:cNvSpPr/>
          <p:nvPr/>
        </p:nvSpPr>
        <p:spPr>
          <a:xfrm>
            <a:off x="6903840" y="4626412"/>
            <a:ext cx="6932771" cy="362903"/>
          </a:xfrm>
          <a:prstGeom prst="rect">
            <a:avLst/>
          </a:prstGeom>
          <a:noFill/>
          <a:ln/>
        </p:spPr>
        <p:txBody>
          <a:bodyPr wrap="none" lIns="0" tIns="0" rIns="0" bIns="0" rtlCol="0" anchor="t"/>
          <a:lstStyle/>
          <a:p>
            <a:pPr marL="0" indent="0">
              <a:lnSpc>
                <a:spcPts val="2850"/>
              </a:lnSpc>
              <a:buNone/>
            </a:pPr>
            <a:r>
              <a:rPr lang="en-US" sz="1750" dirty="0">
                <a:solidFill>
                  <a:srgbClr val="5CC97B"/>
                </a:solidFill>
                <a:latin typeface="IBM Plex Sans" pitchFamily="34" charset="0"/>
                <a:ea typeface="IBM Plex Sans" pitchFamily="34" charset="-122"/>
                <a:cs typeface="IBM Plex Sans" pitchFamily="34" charset="-120"/>
              </a:rPr>
              <a:t>Aman • Nivan Vora• Gabriel Andaya • Menji Wei</a:t>
            </a:r>
            <a:endParaRPr lang="en-US" sz="1750" dirty="0"/>
          </a:p>
        </p:txBody>
      </p:sp>
      <p:sp>
        <p:nvSpPr>
          <p:cNvPr id="8" name="Shape 5"/>
          <p:cNvSpPr/>
          <p:nvPr/>
        </p:nvSpPr>
        <p:spPr>
          <a:xfrm>
            <a:off x="6280190" y="5471279"/>
            <a:ext cx="396835" cy="396835"/>
          </a:xfrm>
          <a:prstGeom prst="roundRect">
            <a:avLst>
              <a:gd name="adj" fmla="val 8574"/>
            </a:avLst>
          </a:prstGeom>
          <a:solidFill>
            <a:srgbClr val="FFFFFF"/>
          </a:solidFill>
          <a:ln/>
        </p:spPr>
        <p:txBody>
          <a:bodyPr/>
          <a:lstStyle/>
          <a:p>
            <a:endParaRPr lang="en-US"/>
          </a:p>
        </p:txBody>
      </p:sp>
      <p:sp>
        <p:nvSpPr>
          <p:cNvPr id="9" name="Text 6"/>
          <p:cNvSpPr/>
          <p:nvPr/>
        </p:nvSpPr>
        <p:spPr>
          <a:xfrm>
            <a:off x="6903839" y="547127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FFFFFF"/>
                </a:solidFill>
                <a:latin typeface="Alexandria Medium" pitchFamily="34" charset="0"/>
                <a:ea typeface="Alexandria Medium" pitchFamily="34" charset="-122"/>
                <a:cs typeface="Alexandria Medium" pitchFamily="34" charset="-120"/>
              </a:rPr>
              <a:t>Project Overview</a:t>
            </a:r>
            <a:endParaRPr lang="en-US" sz="2200" b="1" dirty="0"/>
          </a:p>
        </p:txBody>
      </p:sp>
      <p:sp>
        <p:nvSpPr>
          <p:cNvPr id="10" name="Text 7"/>
          <p:cNvSpPr/>
          <p:nvPr/>
        </p:nvSpPr>
        <p:spPr>
          <a:xfrm>
            <a:off x="6903839" y="5961698"/>
            <a:ext cx="6932771" cy="725805"/>
          </a:xfrm>
          <a:prstGeom prst="rect">
            <a:avLst/>
          </a:prstGeom>
          <a:noFill/>
          <a:ln/>
        </p:spPr>
        <p:txBody>
          <a:bodyPr wrap="square" lIns="0" tIns="0" rIns="0" bIns="0" rtlCol="0" anchor="t"/>
          <a:lstStyle/>
          <a:p>
            <a:pPr marL="0" indent="0">
              <a:lnSpc>
                <a:spcPts val="2850"/>
              </a:lnSpc>
              <a:buNone/>
            </a:pPr>
            <a:r>
              <a:rPr lang="en-US" sz="1750" dirty="0">
                <a:solidFill>
                  <a:srgbClr val="5CC97B"/>
                </a:solidFill>
                <a:latin typeface="IBM Plex Sans" pitchFamily="34" charset="0"/>
                <a:ea typeface="IBM Plex Sans" pitchFamily="34" charset="-122"/>
                <a:cs typeface="IBM Plex Sans" pitchFamily="34" charset="-120"/>
              </a:rPr>
              <a:t>Developing an innovative song recommeder feature to create a more personalized music discovery experience for Spotify users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89215" y="567036"/>
            <a:ext cx="4270772" cy="533757"/>
          </a:xfrm>
          <a:prstGeom prst="rect">
            <a:avLst/>
          </a:prstGeom>
          <a:noFill/>
          <a:ln/>
        </p:spPr>
        <p:txBody>
          <a:bodyPr wrap="none" lIns="0" tIns="0" rIns="0" bIns="0" rtlCol="0" anchor="t"/>
          <a:lstStyle/>
          <a:p>
            <a:pPr marL="0" indent="0">
              <a:lnSpc>
                <a:spcPts val="4200"/>
              </a:lnSpc>
              <a:buNone/>
            </a:pPr>
            <a:r>
              <a:rPr lang="en-US" sz="4800" b="1" dirty="0">
                <a:solidFill>
                  <a:srgbClr val="5CC97B"/>
                </a:solidFill>
                <a:latin typeface="Alexandria Medium" pitchFamily="34" charset="0"/>
                <a:ea typeface="Alexandria Medium" pitchFamily="34" charset="-122"/>
                <a:cs typeface="Alexandria Medium" pitchFamily="34" charset="-120"/>
              </a:rPr>
              <a:t>GUI Presentation</a:t>
            </a:r>
            <a:endParaRPr lang="en-US" sz="4800" b="1" dirty="0"/>
          </a:p>
        </p:txBody>
      </p:sp>
      <p:pic>
        <p:nvPicPr>
          <p:cNvPr id="3" name="Image 0" descr="preencoded.png"/>
          <p:cNvPicPr>
            <a:picLocks noChangeAspect="1"/>
          </p:cNvPicPr>
          <p:nvPr/>
        </p:nvPicPr>
        <p:blipFill>
          <a:blip r:embed="rId3"/>
          <a:stretch>
            <a:fillRect/>
          </a:stretch>
        </p:blipFill>
        <p:spPr>
          <a:xfrm>
            <a:off x="1799919" y="1355853"/>
            <a:ext cx="4104815" cy="5598875"/>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4" name="Text 1"/>
          <p:cNvSpPr/>
          <p:nvPr/>
        </p:nvSpPr>
        <p:spPr>
          <a:xfrm>
            <a:off x="1749724" y="7137054"/>
            <a:ext cx="1964473" cy="320278"/>
          </a:xfrm>
          <a:prstGeom prst="rect">
            <a:avLst/>
          </a:prstGeom>
          <a:noFill/>
          <a:ln/>
        </p:spPr>
        <p:txBody>
          <a:bodyPr wrap="none" lIns="0" tIns="0" rIns="0" bIns="0" rtlCol="0" anchor="t"/>
          <a:lstStyle/>
          <a:p>
            <a:pPr marL="0" indent="0">
              <a:lnSpc>
                <a:spcPts val="2500"/>
              </a:lnSpc>
              <a:buNone/>
            </a:pPr>
            <a:r>
              <a:rPr lang="en-US" sz="2000" b="1" dirty="0">
                <a:solidFill>
                  <a:srgbClr val="FFFFFF"/>
                </a:solidFill>
                <a:latin typeface="Alexandria Medium" pitchFamily="34" charset="0"/>
                <a:ea typeface="Alexandria Medium" pitchFamily="34" charset="-122"/>
                <a:cs typeface="Alexandria Medium" pitchFamily="34" charset="-120"/>
              </a:rPr>
              <a:t>Same Weights</a:t>
            </a:r>
            <a:endParaRPr lang="en-US" sz="2000" b="1" dirty="0"/>
          </a:p>
        </p:txBody>
      </p:sp>
      <p:sp>
        <p:nvSpPr>
          <p:cNvPr id="5" name="Text 2"/>
          <p:cNvSpPr/>
          <p:nvPr/>
        </p:nvSpPr>
        <p:spPr>
          <a:xfrm>
            <a:off x="597813" y="7331512"/>
            <a:ext cx="6509028" cy="273368"/>
          </a:xfrm>
          <a:prstGeom prst="rect">
            <a:avLst/>
          </a:prstGeom>
          <a:noFill/>
          <a:ln/>
        </p:spPr>
        <p:txBody>
          <a:bodyPr wrap="none" lIns="0" tIns="0" rIns="0" bIns="0" rtlCol="0" anchor="t"/>
          <a:lstStyle/>
          <a:p>
            <a:pPr marL="0" indent="0">
              <a:lnSpc>
                <a:spcPts val="2150"/>
              </a:lnSpc>
              <a:buNone/>
            </a:pPr>
            <a:endParaRPr lang="en-US" sz="1300" dirty="0"/>
          </a:p>
        </p:txBody>
      </p:sp>
      <p:pic>
        <p:nvPicPr>
          <p:cNvPr id="6" name="Image 1" descr="preencoded.png"/>
          <p:cNvPicPr>
            <a:picLocks noChangeAspect="1"/>
          </p:cNvPicPr>
          <p:nvPr/>
        </p:nvPicPr>
        <p:blipFill>
          <a:blip r:embed="rId4"/>
          <a:stretch>
            <a:fillRect/>
          </a:stretch>
        </p:blipFill>
        <p:spPr>
          <a:xfrm>
            <a:off x="7913016" y="1358860"/>
            <a:ext cx="4104814" cy="5603030"/>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7" name="Text 3"/>
          <p:cNvSpPr/>
          <p:nvPr/>
        </p:nvSpPr>
        <p:spPr>
          <a:xfrm>
            <a:off x="7913016" y="7171492"/>
            <a:ext cx="2772132" cy="320278"/>
          </a:xfrm>
          <a:prstGeom prst="rect">
            <a:avLst/>
          </a:prstGeom>
          <a:noFill/>
          <a:ln/>
        </p:spPr>
        <p:txBody>
          <a:bodyPr wrap="none" lIns="0" tIns="0" rIns="0" bIns="0" rtlCol="0" anchor="t"/>
          <a:lstStyle/>
          <a:p>
            <a:pPr marL="0" indent="0">
              <a:lnSpc>
                <a:spcPts val="2500"/>
              </a:lnSpc>
              <a:buNone/>
            </a:pPr>
            <a:r>
              <a:rPr lang="en-US" sz="2000" b="1" dirty="0">
                <a:solidFill>
                  <a:srgbClr val="FFFFFF"/>
                </a:solidFill>
                <a:latin typeface="Alexandria Medium" pitchFamily="34" charset="0"/>
                <a:ea typeface="Alexandria Medium" pitchFamily="34" charset="-122"/>
                <a:cs typeface="Alexandria Medium" pitchFamily="34" charset="-120"/>
              </a:rPr>
              <a:t>Personalized Weights</a:t>
            </a:r>
            <a:endParaRPr lang="en-US" sz="2000" b="1" dirty="0"/>
          </a:p>
        </p:txBody>
      </p:sp>
      <p:sp>
        <p:nvSpPr>
          <p:cNvPr id="8" name="Text 4"/>
          <p:cNvSpPr/>
          <p:nvPr/>
        </p:nvSpPr>
        <p:spPr>
          <a:xfrm>
            <a:off x="7531179" y="7331631"/>
            <a:ext cx="6509028" cy="273368"/>
          </a:xfrm>
          <a:prstGeom prst="rect">
            <a:avLst/>
          </a:prstGeom>
          <a:noFill/>
          <a:ln/>
        </p:spPr>
        <p:txBody>
          <a:bodyPr wrap="none" lIns="0" tIns="0" rIns="0" bIns="0" rtlCol="0" anchor="t"/>
          <a:lstStyle/>
          <a:p>
            <a:pPr marL="0" indent="0">
              <a:lnSpc>
                <a:spcPts val="2150"/>
              </a:lnSpc>
              <a:buNone/>
            </a:pPr>
            <a:endParaRPr lang="en-US" sz="13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27829" y="571857"/>
            <a:ext cx="10565487" cy="649843"/>
          </a:xfrm>
          <a:prstGeom prst="rect">
            <a:avLst/>
          </a:prstGeom>
          <a:noFill/>
          <a:ln/>
        </p:spPr>
        <p:txBody>
          <a:bodyPr wrap="none" lIns="0" tIns="0" rIns="0" bIns="0" rtlCol="0" anchor="t"/>
          <a:lstStyle/>
          <a:p>
            <a:pPr marL="0" indent="0">
              <a:lnSpc>
                <a:spcPts val="5100"/>
              </a:lnSpc>
              <a:buNone/>
            </a:pPr>
            <a:r>
              <a:rPr lang="en-US" sz="4050" b="1" dirty="0">
                <a:solidFill>
                  <a:srgbClr val="5CC97B"/>
                </a:solidFill>
                <a:latin typeface="Alexandria Medium" pitchFamily="34" charset="0"/>
                <a:ea typeface="Alexandria Medium" pitchFamily="34" charset="-122"/>
                <a:cs typeface="Alexandria Medium" pitchFamily="34" charset="-120"/>
              </a:rPr>
              <a:t>Business Opportunities and Target Users</a:t>
            </a:r>
            <a:endParaRPr lang="en-US" sz="4050" b="1" dirty="0"/>
          </a:p>
        </p:txBody>
      </p:sp>
      <p:pic>
        <p:nvPicPr>
          <p:cNvPr id="3" name="Image 0" descr="preencoded.png"/>
          <p:cNvPicPr>
            <a:picLocks noChangeAspect="1"/>
          </p:cNvPicPr>
          <p:nvPr/>
        </p:nvPicPr>
        <p:blipFill>
          <a:blip r:embed="rId3"/>
          <a:stretch>
            <a:fillRect/>
          </a:stretch>
        </p:blipFill>
        <p:spPr>
          <a:xfrm>
            <a:off x="727829" y="1767364"/>
            <a:ext cx="4052888" cy="4052888"/>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4" name="Text 1"/>
          <p:cNvSpPr/>
          <p:nvPr/>
        </p:nvSpPr>
        <p:spPr>
          <a:xfrm>
            <a:off x="727829" y="6054090"/>
            <a:ext cx="3025497" cy="324802"/>
          </a:xfrm>
          <a:prstGeom prst="rect">
            <a:avLst/>
          </a:prstGeom>
          <a:noFill/>
          <a:ln/>
        </p:spPr>
        <p:txBody>
          <a:bodyPr wrap="none" lIns="0" tIns="0" rIns="0" bIns="0" rtlCol="0" anchor="t"/>
          <a:lstStyle/>
          <a:p>
            <a:pPr marL="0" indent="0">
              <a:lnSpc>
                <a:spcPts val="2550"/>
              </a:lnSpc>
              <a:buNone/>
            </a:pPr>
            <a:r>
              <a:rPr lang="en-US" sz="2000" b="1" dirty="0">
                <a:solidFill>
                  <a:srgbClr val="5CC97B"/>
                </a:solidFill>
                <a:latin typeface="Alexandria Medium" pitchFamily="34" charset="0"/>
                <a:ea typeface="Alexandria Medium" pitchFamily="34" charset="-122"/>
                <a:cs typeface="Alexandria Medium" pitchFamily="34" charset="-120"/>
              </a:rPr>
              <a:t>Business Opportunities</a:t>
            </a:r>
            <a:endParaRPr lang="en-US" sz="2000" b="1" dirty="0"/>
          </a:p>
        </p:txBody>
      </p:sp>
      <p:sp>
        <p:nvSpPr>
          <p:cNvPr id="5" name="Text 2"/>
          <p:cNvSpPr/>
          <p:nvPr/>
        </p:nvSpPr>
        <p:spPr>
          <a:xfrm>
            <a:off x="727829" y="6586776"/>
            <a:ext cx="4052888" cy="665559"/>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Revenue generation through API subscription model</a:t>
            </a:r>
            <a:endParaRPr lang="en-US" sz="1600" dirty="0"/>
          </a:p>
        </p:txBody>
      </p:sp>
      <p:sp>
        <p:nvSpPr>
          <p:cNvPr id="6" name="Text 3"/>
          <p:cNvSpPr/>
          <p:nvPr/>
        </p:nvSpPr>
        <p:spPr>
          <a:xfrm>
            <a:off x="727829" y="7252335"/>
            <a:ext cx="4052888" cy="665559"/>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Data analytics services for music companies</a:t>
            </a:r>
            <a:endParaRPr lang="en-US" sz="1600" dirty="0"/>
          </a:p>
        </p:txBody>
      </p:sp>
      <p:pic>
        <p:nvPicPr>
          <p:cNvPr id="7" name="Image 1" descr="preencoded.png"/>
          <p:cNvPicPr>
            <a:picLocks noChangeAspect="1"/>
          </p:cNvPicPr>
          <p:nvPr/>
        </p:nvPicPr>
        <p:blipFill>
          <a:blip r:embed="rId4"/>
          <a:stretch>
            <a:fillRect/>
          </a:stretch>
        </p:blipFill>
        <p:spPr>
          <a:xfrm>
            <a:off x="5295543" y="1767364"/>
            <a:ext cx="4052888" cy="4052888"/>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8" name="Text 4"/>
          <p:cNvSpPr/>
          <p:nvPr/>
        </p:nvSpPr>
        <p:spPr>
          <a:xfrm>
            <a:off x="5295543" y="6054090"/>
            <a:ext cx="2599372" cy="324802"/>
          </a:xfrm>
          <a:prstGeom prst="rect">
            <a:avLst/>
          </a:prstGeom>
          <a:noFill/>
          <a:ln/>
        </p:spPr>
        <p:txBody>
          <a:bodyPr wrap="none" lIns="0" tIns="0" rIns="0" bIns="0" rtlCol="0" anchor="t"/>
          <a:lstStyle/>
          <a:p>
            <a:pPr marL="0" indent="0">
              <a:lnSpc>
                <a:spcPts val="2550"/>
              </a:lnSpc>
              <a:buNone/>
            </a:pPr>
            <a:r>
              <a:rPr lang="en-US" sz="2000" b="1" dirty="0">
                <a:solidFill>
                  <a:srgbClr val="5CC97B"/>
                </a:solidFill>
                <a:latin typeface="Alexandria Medium" pitchFamily="34" charset="0"/>
                <a:ea typeface="Alexandria Medium" pitchFamily="34" charset="-122"/>
                <a:cs typeface="Alexandria Medium" pitchFamily="34" charset="-120"/>
              </a:rPr>
              <a:t>Product Features</a:t>
            </a:r>
            <a:endParaRPr lang="en-US" sz="2000" b="1" dirty="0"/>
          </a:p>
        </p:txBody>
      </p:sp>
      <p:sp>
        <p:nvSpPr>
          <p:cNvPr id="9" name="Text 5"/>
          <p:cNvSpPr/>
          <p:nvPr/>
        </p:nvSpPr>
        <p:spPr>
          <a:xfrm>
            <a:off x="5295543" y="6586776"/>
            <a:ext cx="4052888" cy="665559"/>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Music recommendations based on danceability</a:t>
            </a:r>
            <a:endParaRPr lang="en-US" sz="1600" dirty="0"/>
          </a:p>
        </p:txBody>
      </p:sp>
      <p:sp>
        <p:nvSpPr>
          <p:cNvPr id="10" name="Text 6"/>
          <p:cNvSpPr/>
          <p:nvPr/>
        </p:nvSpPr>
        <p:spPr>
          <a:xfrm>
            <a:off x="5295543" y="7249516"/>
            <a:ext cx="4052888" cy="332780"/>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Adjustable sliders based on preference</a:t>
            </a:r>
            <a:endParaRPr lang="en-US" sz="1600" dirty="0"/>
          </a:p>
        </p:txBody>
      </p:sp>
      <p:pic>
        <p:nvPicPr>
          <p:cNvPr id="11" name="Image 2" descr="preencoded.png"/>
          <p:cNvPicPr>
            <a:picLocks noChangeAspect="1"/>
          </p:cNvPicPr>
          <p:nvPr/>
        </p:nvPicPr>
        <p:blipFill>
          <a:blip r:embed="rId5"/>
          <a:stretch>
            <a:fillRect/>
          </a:stretch>
        </p:blipFill>
        <p:spPr>
          <a:xfrm>
            <a:off x="9863257" y="1767364"/>
            <a:ext cx="4052888" cy="4052888"/>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12" name="Text 7"/>
          <p:cNvSpPr/>
          <p:nvPr/>
        </p:nvSpPr>
        <p:spPr>
          <a:xfrm>
            <a:off x="9863257" y="6054090"/>
            <a:ext cx="2599372" cy="324802"/>
          </a:xfrm>
          <a:prstGeom prst="rect">
            <a:avLst/>
          </a:prstGeom>
          <a:noFill/>
          <a:ln/>
        </p:spPr>
        <p:txBody>
          <a:bodyPr wrap="none" lIns="0" tIns="0" rIns="0" bIns="0" rtlCol="0" anchor="t"/>
          <a:lstStyle/>
          <a:p>
            <a:pPr marL="0" indent="0">
              <a:lnSpc>
                <a:spcPts val="2550"/>
              </a:lnSpc>
              <a:buNone/>
            </a:pPr>
            <a:r>
              <a:rPr lang="en-US" sz="2000" b="1" dirty="0">
                <a:solidFill>
                  <a:srgbClr val="5CC97B"/>
                </a:solidFill>
                <a:latin typeface="Alexandria Medium" pitchFamily="34" charset="0"/>
                <a:ea typeface="Alexandria Medium" pitchFamily="34" charset="-122"/>
                <a:cs typeface="Alexandria Medium" pitchFamily="34" charset="-120"/>
              </a:rPr>
              <a:t>Target User Groups</a:t>
            </a:r>
            <a:endParaRPr lang="en-US" sz="2000" b="1" dirty="0"/>
          </a:p>
        </p:txBody>
      </p:sp>
      <p:sp>
        <p:nvSpPr>
          <p:cNvPr id="13" name="Text 8"/>
          <p:cNvSpPr/>
          <p:nvPr/>
        </p:nvSpPr>
        <p:spPr>
          <a:xfrm>
            <a:off x="9863257" y="6586776"/>
            <a:ext cx="4052888" cy="665559"/>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Music enthusiasts seeking personalized experiences</a:t>
            </a:r>
            <a:endParaRPr lang="en-US" sz="1600" dirty="0"/>
          </a:p>
        </p:txBody>
      </p:sp>
      <p:sp>
        <p:nvSpPr>
          <p:cNvPr id="14" name="Text 9"/>
          <p:cNvSpPr/>
          <p:nvPr/>
        </p:nvSpPr>
        <p:spPr>
          <a:xfrm>
            <a:off x="9863257" y="7233998"/>
            <a:ext cx="4052888" cy="332780"/>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Explorers looking for new music</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575429" y="452080"/>
            <a:ext cx="6259592" cy="513755"/>
          </a:xfrm>
          <a:prstGeom prst="rect">
            <a:avLst/>
          </a:prstGeom>
          <a:noFill/>
          <a:ln/>
        </p:spPr>
        <p:txBody>
          <a:bodyPr wrap="none" lIns="0" tIns="0" rIns="0" bIns="0" rtlCol="0" anchor="t"/>
          <a:lstStyle/>
          <a:p>
            <a:pPr marL="0" indent="0">
              <a:lnSpc>
                <a:spcPts val="4000"/>
              </a:lnSpc>
              <a:buNone/>
            </a:pPr>
            <a:r>
              <a:rPr lang="en-US" sz="3200" b="1" dirty="0">
                <a:solidFill>
                  <a:srgbClr val="5CC97B"/>
                </a:solidFill>
                <a:latin typeface="Alexandria Medium" pitchFamily="34" charset="0"/>
                <a:ea typeface="Alexandria Medium" pitchFamily="34" charset="-122"/>
                <a:cs typeface="Alexandria Medium" pitchFamily="34" charset="-120"/>
              </a:rPr>
              <a:t>Feature Monetization Strategy</a:t>
            </a:r>
            <a:endParaRPr lang="en-US" sz="3200" b="1" dirty="0"/>
          </a:p>
        </p:txBody>
      </p:sp>
      <p:pic>
        <p:nvPicPr>
          <p:cNvPr id="3" name="Image 0" descr="preencoded.png"/>
          <p:cNvPicPr>
            <a:picLocks noChangeAspect="1"/>
          </p:cNvPicPr>
          <p:nvPr/>
        </p:nvPicPr>
        <p:blipFill>
          <a:blip r:embed="rId3"/>
          <a:stretch>
            <a:fillRect/>
          </a:stretch>
        </p:blipFill>
        <p:spPr>
          <a:xfrm>
            <a:off x="575429" y="1397318"/>
            <a:ext cx="4225290" cy="4225290"/>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4" name="Text 1"/>
          <p:cNvSpPr/>
          <p:nvPr/>
        </p:nvSpPr>
        <p:spPr>
          <a:xfrm>
            <a:off x="575429" y="5807512"/>
            <a:ext cx="3012758" cy="256818"/>
          </a:xfrm>
          <a:prstGeom prst="rect">
            <a:avLst/>
          </a:prstGeom>
          <a:noFill/>
          <a:ln/>
        </p:spPr>
        <p:txBody>
          <a:bodyPr wrap="none" lIns="0" tIns="0" rIns="0" bIns="0" rtlCol="0" anchor="t"/>
          <a:lstStyle/>
          <a:p>
            <a:pPr marL="0" indent="0">
              <a:lnSpc>
                <a:spcPts val="2000"/>
              </a:lnSpc>
              <a:buNone/>
            </a:pPr>
            <a:r>
              <a:rPr lang="en-US" sz="2000" b="1" dirty="0">
                <a:solidFill>
                  <a:srgbClr val="5CC97B"/>
                </a:solidFill>
                <a:latin typeface="Alexandria Medium" pitchFamily="34" charset="0"/>
                <a:ea typeface="Alexandria Medium" pitchFamily="34" charset="-122"/>
                <a:cs typeface="Alexandria Medium" pitchFamily="34" charset="-120"/>
              </a:rPr>
              <a:t>Premium Feature Integration</a:t>
            </a:r>
            <a:endParaRPr lang="en-US" sz="2000" b="1" dirty="0"/>
          </a:p>
        </p:txBody>
      </p:sp>
      <p:sp>
        <p:nvSpPr>
          <p:cNvPr id="5" name="Text 2"/>
          <p:cNvSpPr/>
          <p:nvPr/>
        </p:nvSpPr>
        <p:spPr>
          <a:xfrm>
            <a:off x="575429" y="6228636"/>
            <a:ext cx="4225290" cy="789027"/>
          </a:xfrm>
          <a:prstGeom prst="rect">
            <a:avLst/>
          </a:prstGeom>
          <a:noFill/>
          <a:ln/>
        </p:spPr>
        <p:txBody>
          <a:bodyPr wrap="square" lIns="0" tIns="0" rIns="0" bIns="0" rtlCol="0" anchor="t"/>
          <a:lstStyle/>
          <a:p>
            <a:pPr marL="342900" indent="-342900" algn="l">
              <a:lnSpc>
                <a:spcPts val="2050"/>
              </a:lnSpc>
              <a:buSzPct val="100000"/>
              <a:buChar char="•"/>
            </a:pPr>
            <a:r>
              <a:rPr lang="en-US" sz="1250" dirty="0">
                <a:solidFill>
                  <a:srgbClr val="FFFFFF"/>
                </a:solidFill>
                <a:latin typeface="IBM Plex Sans" pitchFamily="34" charset="0"/>
                <a:ea typeface="IBM Plex Sans" pitchFamily="34" charset="-122"/>
                <a:cs typeface="IBM Plex Sans" pitchFamily="34" charset="-120"/>
              </a:rPr>
              <a:t>Introduce advanced music mood and energy level filters as premium features, creating new revenue streams through enhanced subscription tiers.</a:t>
            </a:r>
            <a:endParaRPr lang="en-US" sz="1250" dirty="0"/>
          </a:p>
        </p:txBody>
      </p:sp>
      <p:pic>
        <p:nvPicPr>
          <p:cNvPr id="6" name="Image 1" descr="preencoded.png"/>
          <p:cNvPicPr>
            <a:picLocks noChangeAspect="1"/>
          </p:cNvPicPr>
          <p:nvPr/>
        </p:nvPicPr>
        <p:blipFill>
          <a:blip r:embed="rId4"/>
          <a:stretch>
            <a:fillRect/>
          </a:stretch>
        </p:blipFill>
        <p:spPr>
          <a:xfrm>
            <a:off x="5209342" y="1397318"/>
            <a:ext cx="4225290" cy="4225290"/>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7" name="Text 3"/>
          <p:cNvSpPr/>
          <p:nvPr/>
        </p:nvSpPr>
        <p:spPr>
          <a:xfrm>
            <a:off x="5209342" y="5807512"/>
            <a:ext cx="2055138" cy="256818"/>
          </a:xfrm>
          <a:prstGeom prst="rect">
            <a:avLst/>
          </a:prstGeom>
          <a:noFill/>
          <a:ln/>
        </p:spPr>
        <p:txBody>
          <a:bodyPr wrap="none" lIns="0" tIns="0" rIns="0" bIns="0" rtlCol="0" anchor="t"/>
          <a:lstStyle/>
          <a:p>
            <a:pPr marL="0" indent="0">
              <a:lnSpc>
                <a:spcPts val="2000"/>
              </a:lnSpc>
              <a:buNone/>
            </a:pPr>
            <a:r>
              <a:rPr lang="en-US" sz="2000" b="1" dirty="0">
                <a:solidFill>
                  <a:srgbClr val="5CC97B"/>
                </a:solidFill>
                <a:latin typeface="Alexandria Medium" pitchFamily="34" charset="0"/>
                <a:ea typeface="Alexandria Medium" pitchFamily="34" charset="-122"/>
                <a:cs typeface="Alexandria Medium" pitchFamily="34" charset="-120"/>
              </a:rPr>
              <a:t>Partner Integration</a:t>
            </a:r>
            <a:endParaRPr lang="en-US" sz="2000" b="1" dirty="0"/>
          </a:p>
        </p:txBody>
      </p:sp>
      <p:sp>
        <p:nvSpPr>
          <p:cNvPr id="8" name="Text 4"/>
          <p:cNvSpPr/>
          <p:nvPr/>
        </p:nvSpPr>
        <p:spPr>
          <a:xfrm>
            <a:off x="5209342" y="6228636"/>
            <a:ext cx="4225290" cy="905694"/>
          </a:xfrm>
          <a:prstGeom prst="rect">
            <a:avLst/>
          </a:prstGeom>
          <a:noFill/>
          <a:ln/>
        </p:spPr>
        <p:txBody>
          <a:bodyPr wrap="square" lIns="0" tIns="0" rIns="0" bIns="0" rtlCol="0" anchor="t"/>
          <a:lstStyle/>
          <a:p>
            <a:pPr marL="342900" indent="-342900" algn="l">
              <a:lnSpc>
                <a:spcPts val="2050"/>
              </a:lnSpc>
              <a:buSzPct val="100000"/>
              <a:buChar char="•"/>
            </a:pPr>
            <a:r>
              <a:rPr lang="en-US" sz="1250" dirty="0">
                <a:solidFill>
                  <a:srgbClr val="FFFFFF"/>
                </a:solidFill>
                <a:latin typeface="IBM Plex Sans" pitchFamily="34" charset="0"/>
                <a:ea typeface="IBM Plex Sans" pitchFamily="34" charset="-122"/>
                <a:cs typeface="IBM Plex Sans" pitchFamily="34" charset="-120"/>
              </a:rPr>
              <a:t>Enable third-party applications to integrate our feature APIs, generating revenue through API licensing while expanding the ecosystem.</a:t>
            </a:r>
            <a:endParaRPr lang="en-US" sz="1250" dirty="0"/>
          </a:p>
        </p:txBody>
      </p:sp>
      <p:pic>
        <p:nvPicPr>
          <p:cNvPr id="9" name="Image 2" descr="preencoded.png"/>
          <p:cNvPicPr>
            <a:picLocks noChangeAspect="1"/>
          </p:cNvPicPr>
          <p:nvPr/>
        </p:nvPicPr>
        <p:blipFill>
          <a:blip r:embed="rId5"/>
          <a:stretch>
            <a:fillRect/>
          </a:stretch>
        </p:blipFill>
        <p:spPr>
          <a:xfrm>
            <a:off x="9843254" y="1397318"/>
            <a:ext cx="4225290" cy="4225290"/>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10" name="Text 5"/>
          <p:cNvSpPr/>
          <p:nvPr/>
        </p:nvSpPr>
        <p:spPr>
          <a:xfrm>
            <a:off x="9843254" y="5807512"/>
            <a:ext cx="2832259" cy="256818"/>
          </a:xfrm>
          <a:prstGeom prst="rect">
            <a:avLst/>
          </a:prstGeom>
          <a:noFill/>
          <a:ln/>
        </p:spPr>
        <p:txBody>
          <a:bodyPr wrap="none" lIns="0" tIns="0" rIns="0" bIns="0" rtlCol="0" anchor="t"/>
          <a:lstStyle/>
          <a:p>
            <a:pPr marL="0" indent="0">
              <a:lnSpc>
                <a:spcPts val="2000"/>
              </a:lnSpc>
              <a:buNone/>
            </a:pPr>
            <a:r>
              <a:rPr lang="en-US" sz="2000" b="1" dirty="0">
                <a:solidFill>
                  <a:srgbClr val="5CC97B"/>
                </a:solidFill>
                <a:latin typeface="Alexandria Medium" pitchFamily="34" charset="0"/>
                <a:ea typeface="Alexandria Medium" pitchFamily="34" charset="-122"/>
                <a:cs typeface="Alexandria Medium" pitchFamily="34" charset="-120"/>
              </a:rPr>
              <a:t>Enhancing User Experience</a:t>
            </a:r>
            <a:endParaRPr lang="en-US" sz="2000" b="1" dirty="0"/>
          </a:p>
        </p:txBody>
      </p:sp>
      <p:sp>
        <p:nvSpPr>
          <p:cNvPr id="11" name="Text 6"/>
          <p:cNvSpPr/>
          <p:nvPr/>
        </p:nvSpPr>
        <p:spPr>
          <a:xfrm>
            <a:off x="9843254" y="6228636"/>
            <a:ext cx="4225290" cy="1578054"/>
          </a:xfrm>
          <a:prstGeom prst="rect">
            <a:avLst/>
          </a:prstGeom>
          <a:noFill/>
          <a:ln/>
        </p:spPr>
        <p:txBody>
          <a:bodyPr wrap="square" lIns="0" tIns="0" rIns="0" bIns="0" rtlCol="0" anchor="t"/>
          <a:lstStyle/>
          <a:p>
            <a:pPr marL="342900" indent="-342900" algn="l">
              <a:lnSpc>
                <a:spcPts val="2050"/>
              </a:lnSpc>
              <a:buSzPct val="100000"/>
              <a:buChar char="•"/>
            </a:pPr>
            <a:r>
              <a:rPr lang="en-US" sz="1250" dirty="0">
                <a:solidFill>
                  <a:srgbClr val="FFFFFF"/>
                </a:solidFill>
                <a:latin typeface="IBM Plex Sans" pitchFamily="34" charset="0"/>
                <a:ea typeface="IBM Plex Sans" pitchFamily="34" charset="-122"/>
                <a:cs typeface="IBM Plex Sans" pitchFamily="34" charset="-120"/>
              </a:rPr>
              <a:t>Provide enhanced music recommendations by leveraging feature-based similarity analysis, offering users a tailored and engaging listening experience. Users gain more control over their music journey with intuitive features that help them discover songs matching their exact preferences and current mood.</a:t>
            </a:r>
            <a:endParaRPr lang="en-US" sz="12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89" y="1586095"/>
            <a:ext cx="3195406" cy="708779"/>
          </a:xfrm>
          <a:prstGeom prst="rect">
            <a:avLst/>
          </a:prstGeom>
          <a:noFill/>
          <a:ln/>
        </p:spPr>
        <p:txBody>
          <a:bodyPr wrap="none" lIns="0" tIns="0" rIns="0" bIns="0" rtlCol="0" anchor="t"/>
          <a:lstStyle/>
          <a:p>
            <a:pPr marL="0" indent="0">
              <a:lnSpc>
                <a:spcPts val="5550"/>
              </a:lnSpc>
              <a:buNone/>
            </a:pPr>
            <a:r>
              <a:rPr lang="en-US" sz="5400" b="1" dirty="0">
                <a:solidFill>
                  <a:srgbClr val="5CC97B"/>
                </a:solidFill>
                <a:latin typeface="Alexandria Medium" pitchFamily="34" charset="0"/>
                <a:ea typeface="Alexandria Medium" pitchFamily="34" charset="-122"/>
                <a:cs typeface="Alexandria Medium" pitchFamily="34" charset="-120"/>
              </a:rPr>
              <a:t>Limitations</a:t>
            </a:r>
            <a:endParaRPr lang="en-US" sz="5400" b="1" dirty="0"/>
          </a:p>
        </p:txBody>
      </p:sp>
      <p:sp>
        <p:nvSpPr>
          <p:cNvPr id="3" name="Text 1"/>
          <p:cNvSpPr/>
          <p:nvPr/>
        </p:nvSpPr>
        <p:spPr>
          <a:xfrm>
            <a:off x="793790" y="2564490"/>
            <a:ext cx="13042821"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chemeClr val="bg1"/>
                </a:solidFill>
                <a:latin typeface="IBM Plex Sans" pitchFamily="34" charset="0"/>
                <a:ea typeface="IBM Plex Sans" pitchFamily="34" charset="-122"/>
                <a:cs typeface="IBM Plex Sans" pitchFamily="34" charset="-120"/>
              </a:rPr>
              <a:t>Dependence on Dataset Quality</a:t>
            </a:r>
            <a:r>
              <a:rPr lang="en-US" sz="1750" dirty="0">
                <a:solidFill>
                  <a:schemeClr val="bg1"/>
                </a:solidFill>
                <a:latin typeface="IBM Plex Sans" pitchFamily="34" charset="0"/>
                <a:ea typeface="IBM Plex Sans" pitchFamily="34" charset="-122"/>
                <a:cs typeface="IBM Plex Sans" pitchFamily="34" charset="-120"/>
              </a:rPr>
              <a:t>: The accuracy and relevance of recommendations are highly dependent on the completeness, diversity, and accuracy of the dataset used. If the dataset lacks variety or contains outdated information, the recommendations may not reflect current user preferences.</a:t>
            </a:r>
            <a:endParaRPr lang="en-US" sz="1750" dirty="0">
              <a:solidFill>
                <a:schemeClr val="bg1"/>
              </a:solidFill>
            </a:endParaRPr>
          </a:p>
        </p:txBody>
      </p:sp>
      <p:sp>
        <p:nvSpPr>
          <p:cNvPr id="4" name="Text 2"/>
          <p:cNvSpPr/>
          <p:nvPr/>
        </p:nvSpPr>
        <p:spPr>
          <a:xfrm>
            <a:off x="793789" y="3931799"/>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chemeClr val="bg1"/>
                </a:solidFill>
                <a:latin typeface="IBM Plex Sans" pitchFamily="34" charset="0"/>
                <a:ea typeface="IBM Plex Sans" pitchFamily="34" charset="-122"/>
                <a:cs typeface="IBM Plex Sans" pitchFamily="34" charset="-120"/>
              </a:rPr>
              <a:t>Exact Match Requirement</a:t>
            </a:r>
            <a:r>
              <a:rPr lang="en-US" sz="1750" dirty="0">
                <a:solidFill>
                  <a:schemeClr val="bg1"/>
                </a:solidFill>
                <a:latin typeface="IBM Plex Sans" pitchFamily="34" charset="0"/>
                <a:ea typeface="IBM Plex Sans" pitchFamily="34" charset="-122"/>
                <a:cs typeface="IBM Plex Sans" pitchFamily="34" charset="-120"/>
              </a:rPr>
              <a:t>: Although the project incorporates fuzzy matching, users may still face difficulties if the entered song name significantly deviates from the dataset's format, limiting accessibility for users unfamiliar with the exact titles.</a:t>
            </a:r>
            <a:endParaRPr lang="en-US" sz="1750" dirty="0">
              <a:solidFill>
                <a:schemeClr val="bg1"/>
              </a:solidFill>
            </a:endParaRPr>
          </a:p>
        </p:txBody>
      </p:sp>
      <p:sp>
        <p:nvSpPr>
          <p:cNvPr id="5" name="Text 3"/>
          <p:cNvSpPr/>
          <p:nvPr/>
        </p:nvSpPr>
        <p:spPr>
          <a:xfrm>
            <a:off x="793790" y="4936205"/>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chemeClr val="bg1"/>
                </a:solidFill>
                <a:latin typeface="IBM Plex Sans" pitchFamily="34" charset="0"/>
                <a:ea typeface="IBM Plex Sans" pitchFamily="34" charset="-122"/>
                <a:cs typeface="IBM Plex Sans" pitchFamily="34" charset="-120"/>
              </a:rPr>
              <a:t>Scalability Issues</a:t>
            </a:r>
            <a:r>
              <a:rPr lang="en-US" sz="1750" dirty="0">
                <a:solidFill>
                  <a:schemeClr val="bg1"/>
                </a:solidFill>
                <a:latin typeface="IBM Plex Sans" pitchFamily="34" charset="0"/>
                <a:ea typeface="IBM Plex Sans" pitchFamily="34" charset="-122"/>
                <a:cs typeface="IBM Plex Sans" pitchFamily="34" charset="-120"/>
              </a:rPr>
              <a:t>: The algorithm might face issues with scalability when applied to very large datasets, as the computation of similarity matrices can become resource-intensive, potentially leading to slower performance.</a:t>
            </a:r>
            <a:endParaRPr lang="en-US" sz="1750" dirty="0">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2059424"/>
            <a:ext cx="8921710" cy="708779"/>
          </a:xfrm>
          <a:prstGeom prst="rect">
            <a:avLst/>
          </a:prstGeom>
          <a:noFill/>
          <a:ln/>
        </p:spPr>
        <p:txBody>
          <a:bodyPr wrap="none" lIns="0" tIns="0" rIns="0" bIns="0" rtlCol="0" anchor="t"/>
          <a:lstStyle/>
          <a:p>
            <a:pPr marL="0" indent="0">
              <a:lnSpc>
                <a:spcPts val="5550"/>
              </a:lnSpc>
              <a:buNone/>
            </a:pPr>
            <a:r>
              <a:rPr lang="en-US" sz="4450" b="1" dirty="0">
                <a:solidFill>
                  <a:srgbClr val="5CC97B"/>
                </a:solidFill>
                <a:latin typeface="Alexandria Medium" pitchFamily="34" charset="0"/>
                <a:ea typeface="Alexandria Medium" pitchFamily="34" charset="-122"/>
                <a:cs typeface="Alexandria Medium" pitchFamily="34" charset="-120"/>
              </a:rPr>
              <a:t>Thank You for Your Attention</a:t>
            </a:r>
            <a:endParaRPr lang="en-US" sz="4450" b="1" dirty="0"/>
          </a:p>
        </p:txBody>
      </p:sp>
      <p:sp>
        <p:nvSpPr>
          <p:cNvPr id="3" name="Text 1"/>
          <p:cNvSpPr/>
          <p:nvPr/>
        </p:nvSpPr>
        <p:spPr>
          <a:xfrm>
            <a:off x="793790" y="3108365"/>
            <a:ext cx="13042821" cy="362903"/>
          </a:xfrm>
          <a:prstGeom prst="rect">
            <a:avLst/>
          </a:prstGeom>
          <a:noFill/>
          <a:ln/>
        </p:spPr>
        <p:txBody>
          <a:bodyPr wrap="none" lIns="0" tIns="0" rIns="0" bIns="0" rtlCol="0" anchor="t"/>
          <a:lstStyle/>
          <a:p>
            <a:pPr marL="0" indent="0">
              <a:lnSpc>
                <a:spcPts val="2850"/>
              </a:lnSpc>
              <a:buNone/>
            </a:pPr>
            <a:r>
              <a:rPr lang="en-US" sz="1750" dirty="0">
                <a:solidFill>
                  <a:srgbClr val="FFFFFF"/>
                </a:solidFill>
                <a:latin typeface="IBM Plex Sans" pitchFamily="34" charset="0"/>
                <a:ea typeface="IBM Plex Sans" pitchFamily="34" charset="-122"/>
                <a:cs typeface="IBM Plex Sans" pitchFamily="34" charset="-120"/>
              </a:rPr>
              <a:t>Thank you very much for your interest!</a:t>
            </a:r>
            <a:endParaRPr lang="en-US" sz="1750" dirty="0"/>
          </a:p>
        </p:txBody>
      </p:sp>
      <p:sp>
        <p:nvSpPr>
          <p:cNvPr id="4" name="Shape 2"/>
          <p:cNvSpPr/>
          <p:nvPr/>
        </p:nvSpPr>
        <p:spPr>
          <a:xfrm>
            <a:off x="793790" y="3981569"/>
            <a:ext cx="396835" cy="396835"/>
          </a:xfrm>
          <a:prstGeom prst="roundRect">
            <a:avLst>
              <a:gd name="adj" fmla="val 8574"/>
            </a:avLst>
          </a:prstGeom>
          <a:solidFill>
            <a:srgbClr val="EEE8DD"/>
          </a:solidFill>
          <a:ln/>
        </p:spPr>
        <p:txBody>
          <a:bodyPr/>
          <a:lstStyle/>
          <a:p>
            <a:endParaRPr lang="en-US"/>
          </a:p>
        </p:txBody>
      </p:sp>
      <p:sp>
        <p:nvSpPr>
          <p:cNvPr id="5" name="Text 3"/>
          <p:cNvSpPr/>
          <p:nvPr/>
        </p:nvSpPr>
        <p:spPr>
          <a:xfrm>
            <a:off x="1417439" y="3981569"/>
            <a:ext cx="2838807" cy="354330"/>
          </a:xfrm>
          <a:prstGeom prst="rect">
            <a:avLst/>
          </a:prstGeom>
          <a:noFill/>
          <a:ln/>
        </p:spPr>
        <p:txBody>
          <a:bodyPr wrap="none" lIns="0" tIns="0" rIns="0" bIns="0" rtlCol="0" anchor="t"/>
          <a:lstStyle/>
          <a:p>
            <a:pPr marL="0" indent="0">
              <a:lnSpc>
                <a:spcPts val="2750"/>
              </a:lnSpc>
              <a:buNone/>
            </a:pPr>
            <a:r>
              <a:rPr lang="en-US" sz="2200" b="1" dirty="0">
                <a:solidFill>
                  <a:srgbClr val="5CC97B"/>
                </a:solidFill>
                <a:latin typeface="Alexandria Medium" pitchFamily="34" charset="0"/>
                <a:ea typeface="Alexandria Medium" pitchFamily="34" charset="-122"/>
                <a:cs typeface="Alexandria Medium" pitchFamily="34" charset="-120"/>
              </a:rPr>
              <a:t>Questions Welcome</a:t>
            </a:r>
            <a:endParaRPr lang="en-US" sz="2200" b="1" dirty="0"/>
          </a:p>
        </p:txBody>
      </p:sp>
      <p:sp>
        <p:nvSpPr>
          <p:cNvPr id="6" name="Text 4"/>
          <p:cNvSpPr/>
          <p:nvPr/>
        </p:nvSpPr>
        <p:spPr>
          <a:xfrm>
            <a:off x="1417439" y="4471988"/>
            <a:ext cx="12419171" cy="362903"/>
          </a:xfrm>
          <a:prstGeom prst="rect">
            <a:avLst/>
          </a:prstGeom>
          <a:noFill/>
          <a:ln/>
        </p:spPr>
        <p:txBody>
          <a:bodyPr wrap="none" lIns="0" tIns="0" rIns="0" bIns="0" rtlCol="0" anchor="t"/>
          <a:lstStyle/>
          <a:p>
            <a:pPr marL="0" indent="0">
              <a:lnSpc>
                <a:spcPts val="2850"/>
              </a:lnSpc>
              <a:buNone/>
            </a:pPr>
            <a:r>
              <a:rPr lang="en-US" sz="1750" dirty="0">
                <a:solidFill>
                  <a:srgbClr val="FFFFFF"/>
                </a:solidFill>
                <a:latin typeface="IBM Plex Sans" pitchFamily="34" charset="0"/>
                <a:ea typeface="IBM Plex Sans" pitchFamily="34" charset="-122"/>
                <a:cs typeface="IBM Plex Sans" pitchFamily="34" charset="-120"/>
              </a:rPr>
              <a:t>We are happy to answer any questions</a:t>
            </a:r>
            <a:endParaRPr lang="en-US" sz="1750" dirty="0"/>
          </a:p>
        </p:txBody>
      </p:sp>
      <p:sp>
        <p:nvSpPr>
          <p:cNvPr id="7" name="Shape 5"/>
          <p:cNvSpPr/>
          <p:nvPr/>
        </p:nvSpPr>
        <p:spPr>
          <a:xfrm>
            <a:off x="793790" y="5316855"/>
            <a:ext cx="396835" cy="396835"/>
          </a:xfrm>
          <a:prstGeom prst="roundRect">
            <a:avLst>
              <a:gd name="adj" fmla="val 8574"/>
            </a:avLst>
          </a:prstGeom>
          <a:solidFill>
            <a:srgbClr val="EEE8DD"/>
          </a:solidFill>
          <a:ln/>
        </p:spPr>
        <p:txBody>
          <a:bodyPr/>
          <a:lstStyle/>
          <a:p>
            <a:endParaRPr lang="en-US"/>
          </a:p>
        </p:txBody>
      </p:sp>
      <p:sp>
        <p:nvSpPr>
          <p:cNvPr id="8" name="Text 6"/>
          <p:cNvSpPr/>
          <p:nvPr/>
        </p:nvSpPr>
        <p:spPr>
          <a:xfrm>
            <a:off x="1417439" y="5316855"/>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5CC97B"/>
                </a:solidFill>
                <a:latin typeface="Alexandria Medium" pitchFamily="34" charset="0"/>
                <a:ea typeface="Alexandria Medium" pitchFamily="34" charset="-122"/>
                <a:cs typeface="Alexandria Medium" pitchFamily="34" charset="-120"/>
              </a:rPr>
              <a:t>Open Discussion</a:t>
            </a:r>
            <a:endParaRPr lang="en-US" sz="2200" b="1" dirty="0"/>
          </a:p>
        </p:txBody>
      </p:sp>
      <p:sp>
        <p:nvSpPr>
          <p:cNvPr id="9" name="Text 7"/>
          <p:cNvSpPr/>
          <p:nvPr/>
        </p:nvSpPr>
        <p:spPr>
          <a:xfrm>
            <a:off x="1417439" y="5807273"/>
            <a:ext cx="12419171" cy="362903"/>
          </a:xfrm>
          <a:prstGeom prst="rect">
            <a:avLst/>
          </a:prstGeom>
          <a:noFill/>
          <a:ln/>
        </p:spPr>
        <p:txBody>
          <a:bodyPr wrap="none" lIns="0" tIns="0" rIns="0" bIns="0" rtlCol="0" anchor="t"/>
          <a:lstStyle/>
          <a:p>
            <a:pPr marL="0" indent="0">
              <a:lnSpc>
                <a:spcPts val="2850"/>
              </a:lnSpc>
              <a:buNone/>
            </a:pPr>
            <a:r>
              <a:rPr lang="en-US" sz="1750" dirty="0">
                <a:solidFill>
                  <a:srgbClr val="FFFFFF"/>
                </a:solidFill>
                <a:latin typeface="IBM Plex Sans" pitchFamily="34" charset="0"/>
                <a:ea typeface="IBM Plex Sans" pitchFamily="34" charset="-122"/>
                <a:cs typeface="IBM Plex Sans" pitchFamily="34" charset="-120"/>
              </a:rPr>
              <a:t>Looking forward to in-depth conversations with you</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6494" y="762238"/>
            <a:ext cx="7643813" cy="1339453"/>
          </a:xfrm>
          <a:prstGeom prst="rect">
            <a:avLst/>
          </a:prstGeom>
          <a:noFill/>
          <a:ln/>
        </p:spPr>
        <p:txBody>
          <a:bodyPr wrap="square" lIns="0" tIns="0" rIns="0" bIns="0" rtlCol="0" anchor="t"/>
          <a:lstStyle/>
          <a:p>
            <a:pPr marL="0" indent="0">
              <a:lnSpc>
                <a:spcPts val="5250"/>
              </a:lnSpc>
              <a:buNone/>
            </a:pPr>
            <a:r>
              <a:rPr lang="en-US" sz="4200" b="1" dirty="0">
                <a:solidFill>
                  <a:srgbClr val="5CC97B"/>
                </a:solidFill>
                <a:latin typeface="Alexandria Medium" pitchFamily="34" charset="0"/>
                <a:ea typeface="Alexandria Medium" pitchFamily="34" charset="-122"/>
                <a:cs typeface="Alexandria Medium" pitchFamily="34" charset="-120"/>
              </a:rPr>
              <a:t>Project Overview &amp; Objectives</a:t>
            </a:r>
            <a:endParaRPr lang="en-US" sz="4200" b="1" dirty="0"/>
          </a:p>
        </p:txBody>
      </p:sp>
      <p:sp>
        <p:nvSpPr>
          <p:cNvPr id="4" name="Shape 1"/>
          <p:cNvSpPr/>
          <p:nvPr/>
        </p:nvSpPr>
        <p:spPr>
          <a:xfrm>
            <a:off x="6236494" y="2664262"/>
            <a:ext cx="482203" cy="482203"/>
          </a:xfrm>
          <a:prstGeom prst="roundRect">
            <a:avLst>
              <a:gd name="adj" fmla="val 6667"/>
            </a:avLst>
          </a:prstGeom>
          <a:solidFill>
            <a:srgbClr val="FFFFFF"/>
          </a:solidFill>
          <a:ln/>
        </p:spPr>
        <p:txBody>
          <a:bodyPr/>
          <a:lstStyle/>
          <a:p>
            <a:endParaRPr lang="en-US"/>
          </a:p>
        </p:txBody>
      </p:sp>
      <p:sp>
        <p:nvSpPr>
          <p:cNvPr id="5" name="Text 2"/>
          <p:cNvSpPr/>
          <p:nvPr/>
        </p:nvSpPr>
        <p:spPr>
          <a:xfrm>
            <a:off x="6416159" y="2744629"/>
            <a:ext cx="122873" cy="321469"/>
          </a:xfrm>
          <a:prstGeom prst="rect">
            <a:avLst/>
          </a:prstGeom>
          <a:noFill/>
          <a:ln/>
        </p:spPr>
        <p:txBody>
          <a:bodyPr wrap="none" lIns="0" tIns="0" rIns="0" bIns="0" rtlCol="0" anchor="t"/>
          <a:lstStyle/>
          <a:p>
            <a:pPr marL="0" indent="0" algn="ctr">
              <a:lnSpc>
                <a:spcPts val="2500"/>
              </a:lnSpc>
              <a:buNone/>
            </a:pPr>
            <a:r>
              <a:rPr lang="en-US" sz="2500" dirty="0">
                <a:solidFill>
                  <a:srgbClr val="000000"/>
                </a:solidFill>
                <a:latin typeface="Alexandria Medium" pitchFamily="34" charset="0"/>
                <a:ea typeface="Alexandria Medium" pitchFamily="34" charset="-122"/>
                <a:cs typeface="Alexandria Medium" pitchFamily="34" charset="-120"/>
              </a:rPr>
              <a:t>1</a:t>
            </a:r>
            <a:endParaRPr lang="en-US" sz="2500" dirty="0"/>
          </a:p>
        </p:txBody>
      </p:sp>
      <p:sp>
        <p:nvSpPr>
          <p:cNvPr id="6" name="Text 3"/>
          <p:cNvSpPr/>
          <p:nvPr/>
        </p:nvSpPr>
        <p:spPr>
          <a:xfrm>
            <a:off x="6933009" y="2664262"/>
            <a:ext cx="3018234" cy="669608"/>
          </a:xfrm>
          <a:prstGeom prst="rect">
            <a:avLst/>
          </a:prstGeom>
          <a:noFill/>
          <a:ln/>
        </p:spPr>
        <p:txBody>
          <a:bodyPr wrap="square" lIns="0" tIns="0" rIns="0" bIns="0" rtlCol="0" anchor="t"/>
          <a:lstStyle/>
          <a:p>
            <a:pPr marL="0" indent="0">
              <a:lnSpc>
                <a:spcPts val="2600"/>
              </a:lnSpc>
              <a:buNone/>
            </a:pPr>
            <a:r>
              <a:rPr lang="en-US" sz="2100" b="1" dirty="0">
                <a:solidFill>
                  <a:srgbClr val="5CC97B"/>
                </a:solidFill>
                <a:latin typeface="Alexandria Medium" pitchFamily="34" charset="0"/>
                <a:ea typeface="Alexandria Medium" pitchFamily="34" charset="-122"/>
                <a:cs typeface="Alexandria Medium" pitchFamily="34" charset="-120"/>
              </a:rPr>
              <a:t>Enhance User Experience</a:t>
            </a:r>
            <a:endParaRPr lang="en-US" sz="2100" b="1" dirty="0"/>
          </a:p>
        </p:txBody>
      </p:sp>
      <p:sp>
        <p:nvSpPr>
          <p:cNvPr id="7" name="Text 4"/>
          <p:cNvSpPr/>
          <p:nvPr/>
        </p:nvSpPr>
        <p:spPr>
          <a:xfrm>
            <a:off x="6933009" y="3462457"/>
            <a:ext cx="3018234" cy="1714500"/>
          </a:xfrm>
          <a:prstGeom prst="rect">
            <a:avLst/>
          </a:prstGeom>
          <a:noFill/>
          <a:ln/>
        </p:spPr>
        <p:txBody>
          <a:bodyPr wrap="square" lIns="0" tIns="0" rIns="0" bIns="0" rtlCol="0" anchor="t"/>
          <a:lstStyle/>
          <a:p>
            <a:pPr marL="0" indent="0">
              <a:lnSpc>
                <a:spcPts val="2700"/>
              </a:lnSpc>
              <a:buNone/>
            </a:pPr>
            <a:r>
              <a:rPr lang="en-US" sz="1650" dirty="0">
                <a:solidFill>
                  <a:srgbClr val="FFFFFF"/>
                </a:solidFill>
                <a:latin typeface="IBM Plex Sans" pitchFamily="34" charset="0"/>
                <a:ea typeface="IBM Plex Sans" pitchFamily="34" charset="-122"/>
                <a:cs typeface="IBM Plex Sans" pitchFamily="34" charset="-120"/>
              </a:rPr>
              <a:t>Design an innovative feature for Spotify to improve user engagement through personalized music discovery experiences.</a:t>
            </a:r>
            <a:endParaRPr lang="en-US" sz="1650" dirty="0"/>
          </a:p>
        </p:txBody>
      </p:sp>
      <p:sp>
        <p:nvSpPr>
          <p:cNvPr id="8" name="Shape 5"/>
          <p:cNvSpPr/>
          <p:nvPr/>
        </p:nvSpPr>
        <p:spPr>
          <a:xfrm>
            <a:off x="10165556" y="2664262"/>
            <a:ext cx="482203" cy="482203"/>
          </a:xfrm>
          <a:prstGeom prst="roundRect">
            <a:avLst>
              <a:gd name="adj" fmla="val 6667"/>
            </a:avLst>
          </a:prstGeom>
          <a:solidFill>
            <a:srgbClr val="FFFFFF"/>
          </a:solidFill>
          <a:ln/>
        </p:spPr>
        <p:txBody>
          <a:bodyPr/>
          <a:lstStyle/>
          <a:p>
            <a:endParaRPr lang="en-US"/>
          </a:p>
        </p:txBody>
      </p:sp>
      <p:sp>
        <p:nvSpPr>
          <p:cNvPr id="9" name="Text 6"/>
          <p:cNvSpPr/>
          <p:nvPr/>
        </p:nvSpPr>
        <p:spPr>
          <a:xfrm>
            <a:off x="10311765" y="2744629"/>
            <a:ext cx="189667" cy="321469"/>
          </a:xfrm>
          <a:prstGeom prst="rect">
            <a:avLst/>
          </a:prstGeom>
          <a:noFill/>
          <a:ln/>
        </p:spPr>
        <p:txBody>
          <a:bodyPr wrap="none" lIns="0" tIns="0" rIns="0" bIns="0" rtlCol="0" anchor="t"/>
          <a:lstStyle/>
          <a:p>
            <a:pPr marL="0" indent="0" algn="ctr">
              <a:lnSpc>
                <a:spcPts val="2500"/>
              </a:lnSpc>
              <a:buNone/>
            </a:pPr>
            <a:r>
              <a:rPr lang="en-US" sz="2500" dirty="0">
                <a:solidFill>
                  <a:srgbClr val="000000"/>
                </a:solidFill>
                <a:latin typeface="Alexandria Medium" pitchFamily="34" charset="0"/>
                <a:ea typeface="Alexandria Medium" pitchFamily="34" charset="-122"/>
                <a:cs typeface="Alexandria Medium" pitchFamily="34" charset="-120"/>
              </a:rPr>
              <a:t>2</a:t>
            </a:r>
            <a:endParaRPr lang="en-US" sz="2500" dirty="0"/>
          </a:p>
        </p:txBody>
      </p:sp>
      <p:sp>
        <p:nvSpPr>
          <p:cNvPr id="10" name="Text 7"/>
          <p:cNvSpPr/>
          <p:nvPr/>
        </p:nvSpPr>
        <p:spPr>
          <a:xfrm>
            <a:off x="10862072" y="2664262"/>
            <a:ext cx="3018234" cy="669608"/>
          </a:xfrm>
          <a:prstGeom prst="rect">
            <a:avLst/>
          </a:prstGeom>
          <a:noFill/>
          <a:ln/>
        </p:spPr>
        <p:txBody>
          <a:bodyPr wrap="square" lIns="0" tIns="0" rIns="0" bIns="0" rtlCol="0" anchor="t"/>
          <a:lstStyle/>
          <a:p>
            <a:pPr marL="0" indent="0">
              <a:lnSpc>
                <a:spcPts val="2600"/>
              </a:lnSpc>
              <a:buNone/>
            </a:pPr>
            <a:r>
              <a:rPr lang="en-US" sz="2100" b="1" dirty="0">
                <a:solidFill>
                  <a:srgbClr val="5CC97B"/>
                </a:solidFill>
                <a:latin typeface="Alexandria Medium" pitchFamily="34" charset="0"/>
                <a:ea typeface="Alexandria Medium" pitchFamily="34" charset="-122"/>
                <a:cs typeface="Alexandria Medium" pitchFamily="34" charset="-120"/>
              </a:rPr>
              <a:t>Feature-Driven Optimization</a:t>
            </a:r>
            <a:endParaRPr lang="en-US" sz="2100" b="1" dirty="0"/>
          </a:p>
        </p:txBody>
      </p:sp>
      <p:sp>
        <p:nvSpPr>
          <p:cNvPr id="11" name="Text 8"/>
          <p:cNvSpPr/>
          <p:nvPr/>
        </p:nvSpPr>
        <p:spPr>
          <a:xfrm>
            <a:off x="10862072" y="3462457"/>
            <a:ext cx="3018234" cy="1714500"/>
          </a:xfrm>
          <a:prstGeom prst="rect">
            <a:avLst/>
          </a:prstGeom>
          <a:noFill/>
          <a:ln/>
        </p:spPr>
        <p:txBody>
          <a:bodyPr wrap="square" lIns="0" tIns="0" rIns="0" bIns="0" rtlCol="0" anchor="t"/>
          <a:lstStyle/>
          <a:p>
            <a:pPr marL="0" indent="0">
              <a:lnSpc>
                <a:spcPts val="2700"/>
              </a:lnSpc>
              <a:buNone/>
            </a:pPr>
            <a:r>
              <a:rPr lang="en-US" sz="1650" dirty="0">
                <a:solidFill>
                  <a:srgbClr val="FFFFFF"/>
                </a:solidFill>
                <a:latin typeface="IBM Plex Sans" pitchFamily="34" charset="0"/>
                <a:ea typeface="IBM Plex Sans" pitchFamily="34" charset="-122"/>
                <a:cs typeface="IBM Plex Sans" pitchFamily="34" charset="-120"/>
              </a:rPr>
              <a:t>Develop new functionalities based on musical attributes (such as danceability, mood) to optimize music recommendation experience.</a:t>
            </a:r>
            <a:endParaRPr lang="en-US" sz="1650" dirty="0"/>
          </a:p>
        </p:txBody>
      </p:sp>
      <p:sp>
        <p:nvSpPr>
          <p:cNvPr id="12" name="Shape 9"/>
          <p:cNvSpPr/>
          <p:nvPr/>
        </p:nvSpPr>
        <p:spPr>
          <a:xfrm>
            <a:off x="6236494" y="5632371"/>
            <a:ext cx="482203" cy="482203"/>
          </a:xfrm>
          <a:prstGeom prst="roundRect">
            <a:avLst>
              <a:gd name="adj" fmla="val 6667"/>
            </a:avLst>
          </a:prstGeom>
          <a:solidFill>
            <a:srgbClr val="FFFFFF"/>
          </a:solidFill>
          <a:ln/>
        </p:spPr>
        <p:txBody>
          <a:bodyPr/>
          <a:lstStyle/>
          <a:p>
            <a:endParaRPr lang="en-US"/>
          </a:p>
        </p:txBody>
      </p:sp>
      <p:sp>
        <p:nvSpPr>
          <p:cNvPr id="13" name="Text 10"/>
          <p:cNvSpPr/>
          <p:nvPr/>
        </p:nvSpPr>
        <p:spPr>
          <a:xfrm>
            <a:off x="6382226" y="5712738"/>
            <a:ext cx="190738" cy="321469"/>
          </a:xfrm>
          <a:prstGeom prst="rect">
            <a:avLst/>
          </a:prstGeom>
          <a:noFill/>
          <a:ln/>
        </p:spPr>
        <p:txBody>
          <a:bodyPr wrap="none" lIns="0" tIns="0" rIns="0" bIns="0" rtlCol="0" anchor="t"/>
          <a:lstStyle/>
          <a:p>
            <a:pPr marL="0" indent="0" algn="ctr">
              <a:lnSpc>
                <a:spcPts val="2500"/>
              </a:lnSpc>
              <a:buNone/>
            </a:pPr>
            <a:r>
              <a:rPr lang="en-US" sz="2500" dirty="0">
                <a:solidFill>
                  <a:srgbClr val="000000"/>
                </a:solidFill>
                <a:latin typeface="Alexandria Medium" pitchFamily="34" charset="0"/>
                <a:ea typeface="Alexandria Medium" pitchFamily="34" charset="-122"/>
                <a:cs typeface="Alexandria Medium" pitchFamily="34" charset="-120"/>
              </a:rPr>
              <a:t>3</a:t>
            </a:r>
            <a:endParaRPr lang="en-US" sz="2500" dirty="0"/>
          </a:p>
        </p:txBody>
      </p:sp>
      <p:sp>
        <p:nvSpPr>
          <p:cNvPr id="14" name="Text 11"/>
          <p:cNvSpPr/>
          <p:nvPr/>
        </p:nvSpPr>
        <p:spPr>
          <a:xfrm>
            <a:off x="6933009" y="5632371"/>
            <a:ext cx="2679025" cy="334804"/>
          </a:xfrm>
          <a:prstGeom prst="rect">
            <a:avLst/>
          </a:prstGeom>
          <a:noFill/>
          <a:ln/>
        </p:spPr>
        <p:txBody>
          <a:bodyPr wrap="none" lIns="0" tIns="0" rIns="0" bIns="0" rtlCol="0" anchor="t"/>
          <a:lstStyle/>
          <a:p>
            <a:pPr marL="0" indent="0">
              <a:lnSpc>
                <a:spcPts val="2600"/>
              </a:lnSpc>
              <a:buNone/>
            </a:pPr>
            <a:r>
              <a:rPr lang="en-US" sz="2100" b="1" dirty="0">
                <a:solidFill>
                  <a:srgbClr val="5CC97B"/>
                </a:solidFill>
                <a:latin typeface="Alexandria Medium" pitchFamily="34" charset="0"/>
                <a:ea typeface="Alexandria Medium" pitchFamily="34" charset="-122"/>
                <a:cs typeface="Alexandria Medium" pitchFamily="34" charset="-120"/>
              </a:rPr>
              <a:t>Data-Driven Design</a:t>
            </a:r>
            <a:endParaRPr lang="en-US" sz="2100" b="1" dirty="0"/>
          </a:p>
        </p:txBody>
      </p:sp>
      <p:sp>
        <p:nvSpPr>
          <p:cNvPr id="15" name="Text 12"/>
          <p:cNvSpPr/>
          <p:nvPr/>
        </p:nvSpPr>
        <p:spPr>
          <a:xfrm>
            <a:off x="6933009" y="6095762"/>
            <a:ext cx="6947297" cy="1371600"/>
          </a:xfrm>
          <a:prstGeom prst="rect">
            <a:avLst/>
          </a:prstGeom>
          <a:noFill/>
          <a:ln/>
        </p:spPr>
        <p:txBody>
          <a:bodyPr wrap="square" lIns="0" tIns="0" rIns="0" bIns="0" rtlCol="0" anchor="t"/>
          <a:lstStyle/>
          <a:p>
            <a:pPr marL="0" indent="0">
              <a:lnSpc>
                <a:spcPts val="2700"/>
              </a:lnSpc>
              <a:buNone/>
            </a:pPr>
            <a:r>
              <a:rPr lang="en-US" sz="1650" dirty="0">
                <a:solidFill>
                  <a:srgbClr val="FFFFFF"/>
                </a:solidFill>
                <a:latin typeface="IBM Plex Sans" pitchFamily="34" charset="0"/>
                <a:ea typeface="IBM Plex Sans" pitchFamily="34" charset="-122"/>
                <a:cs typeface="IBM Plex Sans" pitchFamily="34" charset="-120"/>
              </a:rPr>
              <a:t>Leverage the music recommendation system's ability to analyze song features and similarities to inform the design of new personalized discovery features, enhancing user engagement and creating tailored music exploration journeys.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88003" y="377661"/>
            <a:ext cx="4649986" cy="326112"/>
          </a:xfrm>
          <a:prstGeom prst="rect">
            <a:avLst/>
          </a:prstGeom>
          <a:noFill/>
          <a:ln/>
        </p:spPr>
        <p:txBody>
          <a:bodyPr wrap="none" lIns="0" tIns="0" rIns="0" bIns="0" rtlCol="0" anchor="t"/>
          <a:lstStyle/>
          <a:p>
            <a:pPr marL="0" indent="0">
              <a:lnSpc>
                <a:spcPts val="2750"/>
              </a:lnSpc>
              <a:buNone/>
            </a:pPr>
            <a:r>
              <a:rPr lang="en-US" sz="3600" b="1" dirty="0">
                <a:solidFill>
                  <a:srgbClr val="5CC97B"/>
                </a:solidFill>
                <a:latin typeface="Alexandria Medium" pitchFamily="34" charset="0"/>
                <a:ea typeface="Alexandria Medium" pitchFamily="34" charset="-122"/>
                <a:cs typeface="Alexandria Medium" pitchFamily="34" charset="-120"/>
              </a:rPr>
              <a:t>Database Summary</a:t>
            </a:r>
            <a:endParaRPr lang="en-US" sz="3600" b="1" dirty="0"/>
          </a:p>
        </p:txBody>
      </p:sp>
      <p:sp>
        <p:nvSpPr>
          <p:cNvPr id="3" name="Text 1"/>
          <p:cNvSpPr/>
          <p:nvPr/>
        </p:nvSpPr>
        <p:spPr>
          <a:xfrm>
            <a:off x="744545" y="831288"/>
            <a:ext cx="8449891" cy="266462"/>
          </a:xfrm>
          <a:prstGeom prst="rect">
            <a:avLst/>
          </a:prstGeom>
          <a:noFill/>
          <a:ln/>
        </p:spPr>
        <p:txBody>
          <a:bodyPr wrap="none" lIns="0" tIns="0" rIns="0" bIns="0" rtlCol="0" anchor="t"/>
          <a:lstStyle/>
          <a:p>
            <a:pPr marL="0" indent="0">
              <a:lnSpc>
                <a:spcPts val="1400"/>
              </a:lnSpc>
              <a:buNone/>
            </a:pPr>
            <a:r>
              <a:rPr lang="en-US" sz="1400" dirty="0">
                <a:solidFill>
                  <a:srgbClr val="FFFFFF"/>
                </a:solidFill>
                <a:latin typeface="IBM Plex Sans" pitchFamily="34" charset="0"/>
                <a:ea typeface="IBM Plex Sans" pitchFamily="34" charset="-122"/>
                <a:cs typeface="IBM Plex Sans" pitchFamily="34" charset="-120"/>
              </a:rPr>
              <a:t>Analysis of more than 28000+ tracks on Spotify till 2020, reveals insights about music preferences and listening patterns:</a:t>
            </a:r>
            <a:endParaRPr lang="en-US" sz="1400" dirty="0"/>
          </a:p>
        </p:txBody>
      </p:sp>
      <p:sp>
        <p:nvSpPr>
          <p:cNvPr id="4" name="Shape 2"/>
          <p:cNvSpPr/>
          <p:nvPr/>
        </p:nvSpPr>
        <p:spPr>
          <a:xfrm>
            <a:off x="432852" y="1358146"/>
            <a:ext cx="255151" cy="255151"/>
          </a:xfrm>
          <a:prstGeom prst="roundRect">
            <a:avLst>
              <a:gd name="adj" fmla="val 6667"/>
            </a:avLst>
          </a:prstGeom>
          <a:solidFill>
            <a:srgbClr val="EEE8DD"/>
          </a:solidFill>
          <a:ln/>
        </p:spPr>
        <p:txBody>
          <a:bodyPr/>
          <a:lstStyle/>
          <a:p>
            <a:endParaRPr lang="en-US"/>
          </a:p>
        </p:txBody>
      </p:sp>
      <p:sp>
        <p:nvSpPr>
          <p:cNvPr id="5" name="Text 3"/>
          <p:cNvSpPr/>
          <p:nvPr/>
        </p:nvSpPr>
        <p:spPr>
          <a:xfrm>
            <a:off x="527864" y="1400651"/>
            <a:ext cx="65008" cy="170140"/>
          </a:xfrm>
          <a:prstGeom prst="rect">
            <a:avLst/>
          </a:prstGeom>
          <a:noFill/>
          <a:ln/>
        </p:spPr>
        <p:txBody>
          <a:bodyPr wrap="none" lIns="0" tIns="0" rIns="0" bIns="0" rtlCol="0" anchor="t"/>
          <a:lstStyle/>
          <a:p>
            <a:pPr marL="0" indent="0" algn="ctr">
              <a:lnSpc>
                <a:spcPts val="1300"/>
              </a:lnSpc>
              <a:buNone/>
            </a:pPr>
            <a:r>
              <a:rPr lang="en-US" sz="1300" dirty="0">
                <a:solidFill>
                  <a:srgbClr val="000000"/>
                </a:solidFill>
                <a:latin typeface="Alexandria Medium" pitchFamily="34" charset="0"/>
                <a:ea typeface="Alexandria Medium" pitchFamily="34" charset="-122"/>
                <a:cs typeface="Alexandria Medium" pitchFamily="34" charset="-120"/>
              </a:rPr>
              <a:t>1</a:t>
            </a:r>
            <a:endParaRPr lang="en-US" sz="1300" dirty="0"/>
          </a:p>
        </p:txBody>
      </p:sp>
      <p:sp>
        <p:nvSpPr>
          <p:cNvPr id="6" name="Text 4"/>
          <p:cNvSpPr/>
          <p:nvPr/>
        </p:nvSpPr>
        <p:spPr>
          <a:xfrm>
            <a:off x="809167" y="1266462"/>
            <a:ext cx="1417558" cy="177165"/>
          </a:xfrm>
          <a:prstGeom prst="rect">
            <a:avLst/>
          </a:prstGeom>
          <a:noFill/>
          <a:ln/>
        </p:spPr>
        <p:txBody>
          <a:bodyPr wrap="none" lIns="0" tIns="0" rIns="0" bIns="0" rtlCol="0" anchor="t"/>
          <a:lstStyle/>
          <a:p>
            <a:pPr marL="0" indent="0">
              <a:lnSpc>
                <a:spcPts val="1350"/>
              </a:lnSpc>
              <a:buNone/>
            </a:pPr>
            <a:r>
              <a:rPr lang="en-US" sz="2000" b="1" dirty="0">
                <a:solidFill>
                  <a:srgbClr val="5CC97B"/>
                </a:solidFill>
                <a:latin typeface="Alexandria Medium" pitchFamily="34" charset="0"/>
                <a:ea typeface="Alexandria Medium" pitchFamily="34" charset="-122"/>
                <a:cs typeface="Alexandria Medium" pitchFamily="34" charset="-120"/>
              </a:rPr>
              <a:t>Dataset Scale</a:t>
            </a:r>
            <a:endParaRPr lang="en-US" sz="2000" b="1" dirty="0"/>
          </a:p>
        </p:txBody>
      </p:sp>
      <p:sp>
        <p:nvSpPr>
          <p:cNvPr id="7" name="Text 5"/>
          <p:cNvSpPr/>
          <p:nvPr/>
        </p:nvSpPr>
        <p:spPr>
          <a:xfrm>
            <a:off x="819567" y="1487043"/>
            <a:ext cx="4168140" cy="544354"/>
          </a:xfrm>
          <a:prstGeom prst="rect">
            <a:avLst/>
          </a:prstGeom>
          <a:noFill/>
          <a:ln/>
        </p:spPr>
        <p:txBody>
          <a:bodyPr wrap="square" lIns="0" tIns="0" rIns="0" bIns="0" rtlCol="0" anchor="t"/>
          <a:lstStyle/>
          <a:p>
            <a:pPr marL="0" indent="0">
              <a:lnSpc>
                <a:spcPts val="1400"/>
              </a:lnSpc>
              <a:buNone/>
            </a:pPr>
            <a:r>
              <a:rPr lang="en-US" sz="1200" dirty="0">
                <a:solidFill>
                  <a:srgbClr val="FFFFFF"/>
                </a:solidFill>
                <a:latin typeface="IBM Plex Sans" pitchFamily="34" charset="0"/>
                <a:ea typeface="IBM Plex Sans" pitchFamily="34" charset="-122"/>
                <a:cs typeface="IBM Plex Sans" pitchFamily="34" charset="-120"/>
              </a:rPr>
              <a:t>28,356 tracks (rows of data) across 6 genres and 24 subgenres, and varying attributes like danceability, energy, speechines, tempo, loudness, mode, speechiness, acousticness, instrumentalness, liveness and valence</a:t>
            </a:r>
            <a:endParaRPr lang="en-US" sz="1200" dirty="0"/>
          </a:p>
        </p:txBody>
      </p:sp>
      <p:sp>
        <p:nvSpPr>
          <p:cNvPr id="8" name="Shape 6"/>
          <p:cNvSpPr/>
          <p:nvPr/>
        </p:nvSpPr>
        <p:spPr>
          <a:xfrm>
            <a:off x="5082838" y="1358146"/>
            <a:ext cx="255151" cy="255151"/>
          </a:xfrm>
          <a:prstGeom prst="roundRect">
            <a:avLst>
              <a:gd name="adj" fmla="val 6667"/>
            </a:avLst>
          </a:prstGeom>
          <a:solidFill>
            <a:srgbClr val="EEE8DD"/>
          </a:solidFill>
          <a:ln/>
        </p:spPr>
        <p:txBody>
          <a:bodyPr/>
          <a:lstStyle/>
          <a:p>
            <a:endParaRPr lang="en-US"/>
          </a:p>
        </p:txBody>
      </p:sp>
      <p:sp>
        <p:nvSpPr>
          <p:cNvPr id="9" name="Text 7"/>
          <p:cNvSpPr/>
          <p:nvPr/>
        </p:nvSpPr>
        <p:spPr>
          <a:xfrm>
            <a:off x="5160229" y="1400651"/>
            <a:ext cx="100370" cy="170140"/>
          </a:xfrm>
          <a:prstGeom prst="rect">
            <a:avLst/>
          </a:prstGeom>
          <a:noFill/>
          <a:ln/>
        </p:spPr>
        <p:txBody>
          <a:bodyPr wrap="none" lIns="0" tIns="0" rIns="0" bIns="0" rtlCol="0" anchor="t"/>
          <a:lstStyle/>
          <a:p>
            <a:pPr marL="0" indent="0" algn="ctr">
              <a:lnSpc>
                <a:spcPts val="1300"/>
              </a:lnSpc>
              <a:buNone/>
            </a:pPr>
            <a:r>
              <a:rPr lang="en-US" sz="1300" dirty="0">
                <a:solidFill>
                  <a:srgbClr val="000000"/>
                </a:solidFill>
                <a:latin typeface="Alexandria Medium" pitchFamily="34" charset="0"/>
                <a:ea typeface="Alexandria Medium" pitchFamily="34" charset="-122"/>
                <a:cs typeface="Alexandria Medium" pitchFamily="34" charset="-120"/>
              </a:rPr>
              <a:t>2</a:t>
            </a:r>
            <a:endParaRPr lang="en-US" sz="1300" dirty="0"/>
          </a:p>
        </p:txBody>
      </p:sp>
      <p:sp>
        <p:nvSpPr>
          <p:cNvPr id="10" name="Text 8"/>
          <p:cNvSpPr/>
          <p:nvPr/>
        </p:nvSpPr>
        <p:spPr>
          <a:xfrm>
            <a:off x="5451337" y="1302228"/>
            <a:ext cx="2647634" cy="255151"/>
          </a:xfrm>
          <a:prstGeom prst="rect">
            <a:avLst/>
          </a:prstGeom>
          <a:noFill/>
          <a:ln/>
        </p:spPr>
        <p:txBody>
          <a:bodyPr wrap="none" lIns="0" tIns="0" rIns="0" bIns="0" rtlCol="0" anchor="t"/>
          <a:lstStyle/>
          <a:p>
            <a:pPr marL="0" indent="0">
              <a:lnSpc>
                <a:spcPts val="1350"/>
              </a:lnSpc>
              <a:buNone/>
            </a:pPr>
            <a:r>
              <a:rPr lang="en-US" sz="2000" b="1" dirty="0">
                <a:solidFill>
                  <a:srgbClr val="5CC97B"/>
                </a:solidFill>
                <a:latin typeface="Alexandria Medium" pitchFamily="34" charset="0"/>
                <a:ea typeface="Alexandria Medium" pitchFamily="34" charset="-122"/>
                <a:cs typeface="Alexandria Medium" pitchFamily="34" charset="-120"/>
              </a:rPr>
              <a:t>Genre Performance</a:t>
            </a:r>
            <a:endParaRPr lang="en-US" sz="2000" b="1" dirty="0"/>
          </a:p>
        </p:txBody>
      </p:sp>
      <p:sp>
        <p:nvSpPr>
          <p:cNvPr id="11" name="Text 9"/>
          <p:cNvSpPr/>
          <p:nvPr/>
        </p:nvSpPr>
        <p:spPr>
          <a:xfrm>
            <a:off x="5451337" y="1502699"/>
            <a:ext cx="4168140" cy="544354"/>
          </a:xfrm>
          <a:prstGeom prst="rect">
            <a:avLst/>
          </a:prstGeom>
          <a:noFill/>
          <a:ln/>
        </p:spPr>
        <p:txBody>
          <a:bodyPr wrap="square" lIns="0" tIns="0" rIns="0" bIns="0" rtlCol="0" anchor="t"/>
          <a:lstStyle/>
          <a:p>
            <a:pPr marL="0" indent="0">
              <a:lnSpc>
                <a:spcPts val="1400"/>
              </a:lnSpc>
              <a:buNone/>
            </a:pPr>
            <a:r>
              <a:rPr lang="en-US" sz="1200" dirty="0">
                <a:solidFill>
                  <a:srgbClr val="FFFFFF"/>
                </a:solidFill>
                <a:latin typeface="IBM Plex Sans" pitchFamily="34" charset="0"/>
                <a:ea typeface="IBM Plex Sans" pitchFamily="34" charset="-122"/>
                <a:cs typeface="IBM Plex Sans" pitchFamily="34" charset="-120"/>
              </a:rPr>
              <a:t>Over 10,000 artists in genres like Pop, Rap, Rock and much more, visualised based on their average popularity. Genres are further subcaterized on the basis of Sub-Genres.</a:t>
            </a:r>
            <a:endParaRPr lang="en-US" sz="1200" dirty="0"/>
          </a:p>
        </p:txBody>
      </p:sp>
      <p:sp>
        <p:nvSpPr>
          <p:cNvPr id="12" name="Shape 10"/>
          <p:cNvSpPr/>
          <p:nvPr/>
        </p:nvSpPr>
        <p:spPr>
          <a:xfrm>
            <a:off x="9732824" y="1358146"/>
            <a:ext cx="255151" cy="255151"/>
          </a:xfrm>
          <a:prstGeom prst="roundRect">
            <a:avLst>
              <a:gd name="adj" fmla="val 6667"/>
            </a:avLst>
          </a:prstGeom>
          <a:solidFill>
            <a:srgbClr val="EEE8DD"/>
          </a:solidFill>
          <a:ln/>
        </p:spPr>
        <p:txBody>
          <a:bodyPr/>
          <a:lstStyle/>
          <a:p>
            <a:endParaRPr lang="en-US"/>
          </a:p>
        </p:txBody>
      </p:sp>
      <p:sp>
        <p:nvSpPr>
          <p:cNvPr id="13" name="Text 11"/>
          <p:cNvSpPr/>
          <p:nvPr/>
        </p:nvSpPr>
        <p:spPr>
          <a:xfrm>
            <a:off x="9809977" y="1400651"/>
            <a:ext cx="100846" cy="170140"/>
          </a:xfrm>
          <a:prstGeom prst="rect">
            <a:avLst/>
          </a:prstGeom>
          <a:noFill/>
          <a:ln/>
        </p:spPr>
        <p:txBody>
          <a:bodyPr wrap="none" lIns="0" tIns="0" rIns="0" bIns="0" rtlCol="0" anchor="t"/>
          <a:lstStyle/>
          <a:p>
            <a:pPr marL="0" indent="0" algn="ctr">
              <a:lnSpc>
                <a:spcPts val="1300"/>
              </a:lnSpc>
              <a:buNone/>
            </a:pPr>
            <a:r>
              <a:rPr lang="en-US" sz="1300" dirty="0">
                <a:solidFill>
                  <a:srgbClr val="000000"/>
                </a:solidFill>
                <a:latin typeface="Alexandria Medium" pitchFamily="34" charset="0"/>
                <a:ea typeface="Alexandria Medium" pitchFamily="34" charset="-122"/>
                <a:cs typeface="Alexandria Medium" pitchFamily="34" charset="-120"/>
              </a:rPr>
              <a:t>3</a:t>
            </a:r>
            <a:endParaRPr lang="en-US" sz="1300" dirty="0"/>
          </a:p>
        </p:txBody>
      </p:sp>
      <p:sp>
        <p:nvSpPr>
          <p:cNvPr id="14" name="Text 12"/>
          <p:cNvSpPr/>
          <p:nvPr/>
        </p:nvSpPr>
        <p:spPr>
          <a:xfrm>
            <a:off x="10101322" y="1302228"/>
            <a:ext cx="2225814" cy="177165"/>
          </a:xfrm>
          <a:prstGeom prst="rect">
            <a:avLst/>
          </a:prstGeom>
          <a:noFill/>
          <a:ln/>
        </p:spPr>
        <p:txBody>
          <a:bodyPr wrap="none" lIns="0" tIns="0" rIns="0" bIns="0" rtlCol="0" anchor="t"/>
          <a:lstStyle/>
          <a:p>
            <a:pPr marL="0" indent="0">
              <a:lnSpc>
                <a:spcPts val="1350"/>
              </a:lnSpc>
              <a:buNone/>
            </a:pPr>
            <a:r>
              <a:rPr lang="en-US" sz="2000" b="1" dirty="0">
                <a:solidFill>
                  <a:srgbClr val="5CC97B"/>
                </a:solidFill>
                <a:latin typeface="Alexandria Medium" pitchFamily="34" charset="0"/>
                <a:ea typeface="Alexandria Medium" pitchFamily="34" charset="-122"/>
                <a:cs typeface="Alexandria Medium" pitchFamily="34" charset="-120"/>
              </a:rPr>
              <a:t>Top Performers</a:t>
            </a:r>
            <a:endParaRPr lang="en-US" sz="2000" b="1" dirty="0"/>
          </a:p>
        </p:txBody>
      </p:sp>
      <p:sp>
        <p:nvSpPr>
          <p:cNvPr id="15" name="Text 13"/>
          <p:cNvSpPr/>
          <p:nvPr/>
        </p:nvSpPr>
        <p:spPr>
          <a:xfrm>
            <a:off x="10101323" y="1502699"/>
            <a:ext cx="4168140" cy="544354"/>
          </a:xfrm>
          <a:prstGeom prst="rect">
            <a:avLst/>
          </a:prstGeom>
          <a:noFill/>
          <a:ln/>
        </p:spPr>
        <p:txBody>
          <a:bodyPr wrap="square" lIns="0" tIns="0" rIns="0" bIns="0" rtlCol="0" anchor="t"/>
          <a:lstStyle/>
          <a:p>
            <a:pPr marL="0" indent="0">
              <a:lnSpc>
                <a:spcPts val="1400"/>
              </a:lnSpc>
              <a:buNone/>
            </a:pPr>
            <a:r>
              <a:rPr lang="en-US" sz="1200" dirty="0">
                <a:solidFill>
                  <a:srgbClr val="FFFFFF"/>
                </a:solidFill>
                <a:latin typeface="IBM Plex Sans" pitchFamily="34" charset="0"/>
                <a:ea typeface="IBM Plex Sans" pitchFamily="34" charset="-122"/>
                <a:cs typeface="IBM Plex Sans" pitchFamily="34" charset="-120"/>
              </a:rPr>
              <a:t>Information regarding artists like Trevor Daniel and Y2K who have achieved 90+ popularity scores, with hit tracks from KAROL G and Dua Lipa showing strong engagement.</a:t>
            </a:r>
            <a:endParaRPr lang="en-US" sz="1200" dirty="0"/>
          </a:p>
        </p:txBody>
      </p:sp>
      <p:pic>
        <p:nvPicPr>
          <p:cNvPr id="16" name="Image 0" descr="preencoded.png"/>
          <p:cNvPicPr>
            <a:picLocks noChangeAspect="1"/>
          </p:cNvPicPr>
          <p:nvPr/>
        </p:nvPicPr>
        <p:blipFill>
          <a:blip r:embed="rId3"/>
          <a:stretch>
            <a:fillRect/>
          </a:stretch>
        </p:blipFill>
        <p:spPr>
          <a:xfrm>
            <a:off x="2743677" y="2392800"/>
            <a:ext cx="9583460" cy="5266611"/>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17" name="Text 14"/>
          <p:cNvSpPr/>
          <p:nvPr/>
        </p:nvSpPr>
        <p:spPr>
          <a:xfrm>
            <a:off x="6250722" y="7800379"/>
            <a:ext cx="2200870" cy="177165"/>
          </a:xfrm>
          <a:prstGeom prst="rect">
            <a:avLst/>
          </a:prstGeom>
          <a:noFill/>
          <a:ln/>
        </p:spPr>
        <p:txBody>
          <a:bodyPr wrap="none" lIns="0" tIns="0" rIns="0" bIns="0" rtlCol="0" anchor="t"/>
          <a:lstStyle/>
          <a:p>
            <a:pPr marL="0" indent="0" algn="ctr">
              <a:lnSpc>
                <a:spcPts val="1350"/>
              </a:lnSpc>
              <a:buNone/>
            </a:pPr>
            <a:r>
              <a:rPr lang="en-US" sz="1400" b="1" dirty="0">
                <a:solidFill>
                  <a:srgbClr val="FFFFFF"/>
                </a:solidFill>
                <a:latin typeface="Alexandria Medium" pitchFamily="34" charset="0"/>
                <a:ea typeface="Alexandria Medium" pitchFamily="34" charset="-122"/>
                <a:cs typeface="Alexandria Medium" pitchFamily="34" charset="-120"/>
              </a:rPr>
              <a:t>Tableau Dashboard Main Page</a:t>
            </a:r>
            <a:endParaRPr lang="en-US" sz="14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605104" y="261256"/>
            <a:ext cx="11420192" cy="6425325"/>
          </a:xfrm>
          <a:prstGeom prst="rect">
            <a:avLst/>
          </a:prstGeom>
        </p:spPr>
      </p:pic>
      <p:sp>
        <p:nvSpPr>
          <p:cNvPr id="3" name="Text 0"/>
          <p:cNvSpPr/>
          <p:nvPr/>
        </p:nvSpPr>
        <p:spPr>
          <a:xfrm>
            <a:off x="5981779" y="6822787"/>
            <a:ext cx="2345293" cy="293132"/>
          </a:xfrm>
          <a:prstGeom prst="rect">
            <a:avLst/>
          </a:prstGeom>
          <a:noFill/>
          <a:ln/>
        </p:spPr>
        <p:txBody>
          <a:bodyPr wrap="none" lIns="0" tIns="0" rIns="0" bIns="0" rtlCol="0" anchor="t"/>
          <a:lstStyle/>
          <a:p>
            <a:pPr marL="0" indent="0" algn="ctr">
              <a:lnSpc>
                <a:spcPts val="2300"/>
              </a:lnSpc>
              <a:buNone/>
            </a:pPr>
            <a:r>
              <a:rPr lang="en-US" sz="1800" b="1" dirty="0">
                <a:solidFill>
                  <a:srgbClr val="FFFFFF"/>
                </a:solidFill>
                <a:latin typeface="Alexandria Medium" pitchFamily="34" charset="0"/>
                <a:ea typeface="Alexandria Medium" pitchFamily="34" charset="-122"/>
                <a:cs typeface="Alexandria Medium" pitchFamily="34" charset="-120"/>
              </a:rPr>
              <a:t>Song List Page</a:t>
            </a:r>
            <a:endParaRPr lang="en-US" sz="1800" b="1" dirty="0"/>
          </a:p>
        </p:txBody>
      </p:sp>
      <p:sp>
        <p:nvSpPr>
          <p:cNvPr id="4" name="TextBox 3">
            <a:extLst>
              <a:ext uri="{FF2B5EF4-FFF2-40B4-BE49-F238E27FC236}">
                <a16:creationId xmlns:a16="http://schemas.microsoft.com/office/drawing/2014/main" id="{000DCE1C-3F77-3394-B431-AEF7F7AFB429}"/>
              </a:ext>
            </a:extLst>
          </p:cNvPr>
          <p:cNvSpPr txBox="1"/>
          <p:nvPr/>
        </p:nvSpPr>
        <p:spPr>
          <a:xfrm>
            <a:off x="3755571" y="6822743"/>
            <a:ext cx="7119257" cy="1254189"/>
          </a:xfrm>
          <a:prstGeom prst="rect">
            <a:avLst/>
          </a:prstGeom>
          <a:noFill/>
        </p:spPr>
        <p:txBody>
          <a:bodyPr wrap="square" rtlCol="0">
            <a:spAutoFit/>
          </a:bodyPr>
          <a:lstStyle/>
          <a:p>
            <a:pPr marL="0" indent="0" algn="ctr">
              <a:lnSpc>
                <a:spcPts val="2300"/>
              </a:lnSpc>
              <a:buNone/>
            </a:pPr>
            <a:endParaRPr lang="en-US" sz="1800" b="1" dirty="0">
              <a:solidFill>
                <a:srgbClr val="FFFFFF"/>
              </a:solidFill>
              <a:latin typeface="Alexandria Medium" pitchFamily="34" charset="0"/>
              <a:ea typeface="Alexandria Medium" pitchFamily="34" charset="-122"/>
              <a:cs typeface="Alexandria Medium" pitchFamily="34" charset="-120"/>
            </a:endParaRPr>
          </a:p>
          <a:p>
            <a:pPr marL="0" indent="0" algn="ctr">
              <a:lnSpc>
                <a:spcPts val="2300"/>
              </a:lnSpc>
              <a:buNone/>
            </a:pPr>
            <a:r>
              <a:rPr lang="en-US" dirty="0">
                <a:solidFill>
                  <a:srgbClr val="FFFFFF"/>
                </a:solidFill>
                <a:latin typeface="Alexandria Medium" pitchFamily="34" charset="0"/>
                <a:cs typeface="Alexandria Medium" pitchFamily="34" charset="-120"/>
              </a:rPr>
              <a:t>Here, the user can decide how many songs to display and can filter the displayed songs on release year, genres and sub genres</a:t>
            </a:r>
            <a:endParaRPr lang="en-US" sz="1800" dirty="0"/>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450882" y="288138"/>
            <a:ext cx="11728635" cy="6514711"/>
          </a:xfrm>
          <a:prstGeom prst="rect">
            <a:avLst/>
          </a:prstGeom>
        </p:spPr>
      </p:pic>
      <p:sp>
        <p:nvSpPr>
          <p:cNvPr id="3" name="Text 0"/>
          <p:cNvSpPr/>
          <p:nvPr/>
        </p:nvSpPr>
        <p:spPr>
          <a:xfrm>
            <a:off x="6117311" y="6852020"/>
            <a:ext cx="2395776" cy="294084"/>
          </a:xfrm>
          <a:prstGeom prst="rect">
            <a:avLst/>
          </a:prstGeom>
          <a:noFill/>
          <a:ln/>
        </p:spPr>
        <p:txBody>
          <a:bodyPr wrap="none" lIns="0" tIns="0" rIns="0" bIns="0" rtlCol="0" anchor="t"/>
          <a:lstStyle/>
          <a:p>
            <a:pPr marL="0" indent="0" algn="ctr">
              <a:lnSpc>
                <a:spcPts val="2300"/>
              </a:lnSpc>
              <a:buNone/>
            </a:pPr>
            <a:r>
              <a:rPr lang="en-US" sz="1850" b="1" dirty="0">
                <a:solidFill>
                  <a:srgbClr val="FFFFFF"/>
                </a:solidFill>
                <a:latin typeface="Alexandria Medium" pitchFamily="34" charset="0"/>
                <a:ea typeface="Alexandria Medium" pitchFamily="34" charset="-122"/>
                <a:cs typeface="Alexandria Medium" pitchFamily="34" charset="-120"/>
              </a:rPr>
              <a:t>Song Attribute Page</a:t>
            </a:r>
            <a:endParaRPr lang="en-US" sz="1850" b="1" dirty="0"/>
          </a:p>
        </p:txBody>
      </p:sp>
      <p:sp>
        <p:nvSpPr>
          <p:cNvPr id="4" name="TextBox 3">
            <a:extLst>
              <a:ext uri="{FF2B5EF4-FFF2-40B4-BE49-F238E27FC236}">
                <a16:creationId xmlns:a16="http://schemas.microsoft.com/office/drawing/2014/main" id="{9CCE4C3F-89AC-63DD-BE5E-C48540E5A1CC}"/>
              </a:ext>
            </a:extLst>
          </p:cNvPr>
          <p:cNvSpPr txBox="1"/>
          <p:nvPr/>
        </p:nvSpPr>
        <p:spPr>
          <a:xfrm>
            <a:off x="1688124" y="7133351"/>
            <a:ext cx="11491393" cy="946862"/>
          </a:xfrm>
          <a:prstGeom prst="rect">
            <a:avLst/>
          </a:prstGeom>
          <a:noFill/>
        </p:spPr>
        <p:txBody>
          <a:bodyPr wrap="square" rtlCol="0">
            <a:spAutoFit/>
          </a:bodyPr>
          <a:lstStyle/>
          <a:p>
            <a:pPr marL="0" indent="0" algn="ctr">
              <a:lnSpc>
                <a:spcPts val="2300"/>
              </a:lnSpc>
              <a:buNone/>
            </a:pPr>
            <a:r>
              <a:rPr lang="en-US" sz="1300" dirty="0">
                <a:solidFill>
                  <a:srgbClr val="FFFFFF"/>
                </a:solidFill>
                <a:latin typeface="Alexandria Medium" pitchFamily="34" charset="0"/>
                <a:ea typeface="Alexandria Medium" pitchFamily="34" charset="-122"/>
                <a:cs typeface="Alexandria Medium" pitchFamily="34" charset="-120"/>
              </a:rPr>
              <a:t>Users can interact with the soundwave visualization by clicking anywhere on it. When a user selects a point on the soundwave, a specific song is chosen, and detailed information about that song's attributes is displayed. Additionally, the song's position is highlighted on a scatterplot, showing how its attributes compare to those of other songs in the database.</a:t>
            </a:r>
            <a:endParaRPr lang="en-IN"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42132" y="221064"/>
            <a:ext cx="12587368" cy="7059526"/>
          </a:xfrm>
          <a:prstGeom prst="rect">
            <a:avLst/>
          </a:prstGeom>
        </p:spPr>
      </p:pic>
      <p:sp>
        <p:nvSpPr>
          <p:cNvPr id="3" name="Text 0"/>
          <p:cNvSpPr/>
          <p:nvPr/>
        </p:nvSpPr>
        <p:spPr>
          <a:xfrm>
            <a:off x="5834181" y="7422209"/>
            <a:ext cx="2962037" cy="294084"/>
          </a:xfrm>
          <a:prstGeom prst="rect">
            <a:avLst/>
          </a:prstGeom>
          <a:noFill/>
          <a:ln/>
        </p:spPr>
        <p:txBody>
          <a:bodyPr wrap="none" lIns="0" tIns="0" rIns="0" bIns="0" rtlCol="0" anchor="t"/>
          <a:lstStyle/>
          <a:p>
            <a:pPr marL="0" indent="0" algn="ctr">
              <a:lnSpc>
                <a:spcPts val="2300"/>
              </a:lnSpc>
              <a:buNone/>
            </a:pPr>
            <a:r>
              <a:rPr lang="en-US" sz="1850" b="1" dirty="0">
                <a:solidFill>
                  <a:srgbClr val="FFFFFF"/>
                </a:solidFill>
                <a:latin typeface="Alexandria Medium" pitchFamily="34" charset="0"/>
                <a:ea typeface="Alexandria Medium" pitchFamily="34" charset="-122"/>
                <a:cs typeface="Alexandria Medium" pitchFamily="34" charset="-120"/>
              </a:rPr>
              <a:t>Attribute Definition Page</a:t>
            </a:r>
            <a:endParaRPr lang="en-US" sz="1850"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626269"/>
            <a:ext cx="5670590" cy="708779"/>
          </a:xfrm>
          <a:prstGeom prst="rect">
            <a:avLst/>
          </a:prstGeom>
          <a:noFill/>
          <a:ln/>
        </p:spPr>
        <p:txBody>
          <a:bodyPr wrap="none" lIns="0" tIns="0" rIns="0" bIns="0" rtlCol="0" anchor="t"/>
          <a:lstStyle/>
          <a:p>
            <a:pPr marL="0" indent="0">
              <a:lnSpc>
                <a:spcPts val="5550"/>
              </a:lnSpc>
              <a:buNone/>
            </a:pPr>
            <a:endParaRPr lang="en-US" sz="4450" dirty="0"/>
          </a:p>
        </p:txBody>
      </p:sp>
      <p:pic>
        <p:nvPicPr>
          <p:cNvPr id="3" name="Image 0" descr="preencoded.png"/>
          <p:cNvPicPr>
            <a:picLocks noChangeAspect="1"/>
          </p:cNvPicPr>
          <p:nvPr/>
        </p:nvPicPr>
        <p:blipFill>
          <a:blip r:embed="rId3"/>
          <a:stretch>
            <a:fillRect/>
          </a:stretch>
        </p:blipFill>
        <p:spPr>
          <a:xfrm>
            <a:off x="410976" y="471809"/>
            <a:ext cx="6841132" cy="3841194"/>
          </a:xfrm>
          <a:prstGeom prst="rect">
            <a:avLst/>
          </a:prstGeom>
        </p:spPr>
      </p:pic>
      <p:pic>
        <p:nvPicPr>
          <p:cNvPr id="4" name="Image 1" descr="preencoded.png"/>
          <p:cNvPicPr>
            <a:picLocks noChangeAspect="1"/>
          </p:cNvPicPr>
          <p:nvPr/>
        </p:nvPicPr>
        <p:blipFill>
          <a:blip r:embed="rId4"/>
          <a:stretch>
            <a:fillRect/>
          </a:stretch>
        </p:blipFill>
        <p:spPr>
          <a:xfrm>
            <a:off x="7438749" y="2195333"/>
            <a:ext cx="6841132" cy="3838934"/>
          </a:xfrm>
          <a:prstGeom prst="rect">
            <a:avLst/>
          </a:prstGeom>
        </p:spPr>
      </p:pic>
      <p:sp>
        <p:nvSpPr>
          <p:cNvPr id="5" name="Text 1"/>
          <p:cNvSpPr/>
          <p:nvPr/>
        </p:nvSpPr>
        <p:spPr>
          <a:xfrm>
            <a:off x="7599521" y="5689759"/>
            <a:ext cx="3402330" cy="425291"/>
          </a:xfrm>
          <a:prstGeom prst="rect">
            <a:avLst/>
          </a:prstGeom>
          <a:noFill/>
          <a:ln/>
        </p:spPr>
        <p:txBody>
          <a:bodyPr wrap="none" lIns="0" tIns="0" rIns="0" bIns="0" rtlCol="0" anchor="t"/>
          <a:lstStyle/>
          <a:p>
            <a:pPr marL="0" indent="0">
              <a:lnSpc>
                <a:spcPts val="3300"/>
              </a:lnSpc>
              <a:buNone/>
            </a:pPr>
            <a:endParaRPr lang="en-US" sz="2650" dirty="0"/>
          </a:p>
        </p:txBody>
      </p:sp>
      <p:sp>
        <p:nvSpPr>
          <p:cNvPr id="6" name="Text 2"/>
          <p:cNvSpPr/>
          <p:nvPr/>
        </p:nvSpPr>
        <p:spPr>
          <a:xfrm>
            <a:off x="7599521" y="6341864"/>
            <a:ext cx="6244709"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7" name="Text 3"/>
          <p:cNvSpPr/>
          <p:nvPr/>
        </p:nvSpPr>
        <p:spPr>
          <a:xfrm>
            <a:off x="5897582" y="6295366"/>
            <a:ext cx="2835235" cy="354330"/>
          </a:xfrm>
          <a:prstGeom prst="rect">
            <a:avLst/>
          </a:prstGeom>
          <a:noFill/>
          <a:ln/>
        </p:spPr>
        <p:txBody>
          <a:bodyPr wrap="none" lIns="0" tIns="0" rIns="0" bIns="0" rtlCol="0" anchor="t"/>
          <a:lstStyle/>
          <a:p>
            <a:pPr marL="0" indent="0" algn="ctr">
              <a:lnSpc>
                <a:spcPts val="2750"/>
              </a:lnSpc>
              <a:buNone/>
            </a:pPr>
            <a:r>
              <a:rPr lang="en-US" sz="2000" b="1" dirty="0">
                <a:solidFill>
                  <a:srgbClr val="FFFFFF"/>
                </a:solidFill>
                <a:latin typeface="Alexandria Medium" pitchFamily="34" charset="0"/>
                <a:ea typeface="Alexandria Medium" pitchFamily="34" charset="-122"/>
                <a:cs typeface="Alexandria Medium" pitchFamily="34" charset="-120"/>
              </a:rPr>
              <a:t>Search Bar Page</a:t>
            </a:r>
            <a:endParaRPr lang="en-US" sz="2000" b="1" dirty="0"/>
          </a:p>
        </p:txBody>
      </p:sp>
      <p:sp>
        <p:nvSpPr>
          <p:cNvPr id="9" name="TextBox 8">
            <a:extLst>
              <a:ext uri="{FF2B5EF4-FFF2-40B4-BE49-F238E27FC236}">
                <a16:creationId xmlns:a16="http://schemas.microsoft.com/office/drawing/2014/main" id="{96372F89-B1FB-0D00-DABB-17D4A9CA3B81}"/>
              </a:ext>
            </a:extLst>
          </p:cNvPr>
          <p:cNvSpPr txBox="1"/>
          <p:nvPr/>
        </p:nvSpPr>
        <p:spPr>
          <a:xfrm>
            <a:off x="3755571" y="6649608"/>
            <a:ext cx="7119257" cy="668581"/>
          </a:xfrm>
          <a:prstGeom prst="rect">
            <a:avLst/>
          </a:prstGeom>
          <a:noFill/>
        </p:spPr>
        <p:txBody>
          <a:bodyPr wrap="square" rtlCol="0">
            <a:spAutoFit/>
          </a:bodyPr>
          <a:lstStyle/>
          <a:p>
            <a:pPr marL="0" indent="0" algn="ctr">
              <a:lnSpc>
                <a:spcPts val="2300"/>
              </a:lnSpc>
              <a:buNone/>
            </a:pPr>
            <a:r>
              <a:rPr lang="en-US" sz="1800" dirty="0">
                <a:solidFill>
                  <a:srgbClr val="FFFFFF"/>
                </a:solidFill>
                <a:latin typeface="Alexandria Medium" pitchFamily="34" charset="0"/>
                <a:ea typeface="Alexandria Medium" pitchFamily="34" charset="-122"/>
                <a:cs typeface="Alexandria Medium" pitchFamily="34" charset="-120"/>
              </a:rPr>
              <a:t>Users can look up a specific song they desire and receive detailed information about its various attributes.</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006334" y="2861667"/>
            <a:ext cx="6617732" cy="708779"/>
          </a:xfrm>
          <a:prstGeom prst="rect">
            <a:avLst/>
          </a:prstGeom>
          <a:noFill/>
          <a:ln/>
        </p:spPr>
        <p:txBody>
          <a:bodyPr wrap="none" lIns="0" tIns="0" rIns="0" bIns="0" rtlCol="0" anchor="t"/>
          <a:lstStyle/>
          <a:p>
            <a:pPr marL="0" indent="0" algn="ctr">
              <a:lnSpc>
                <a:spcPts val="5550"/>
              </a:lnSpc>
              <a:buNone/>
            </a:pPr>
            <a:r>
              <a:rPr lang="en-US" sz="4450" b="1" dirty="0">
                <a:solidFill>
                  <a:srgbClr val="5CC97B"/>
                </a:solidFill>
                <a:latin typeface="Alexandria Medium" pitchFamily="34" charset="0"/>
                <a:ea typeface="Alexandria Medium" pitchFamily="34" charset="-122"/>
                <a:cs typeface="Alexandria Medium" pitchFamily="34" charset="-120"/>
              </a:rPr>
              <a:t>Feature Demonstration</a:t>
            </a:r>
            <a:endParaRPr lang="en-US" sz="4450" b="1" dirty="0"/>
          </a:p>
        </p:txBody>
      </p:sp>
      <p:sp>
        <p:nvSpPr>
          <p:cNvPr id="3" name="Text 1"/>
          <p:cNvSpPr/>
          <p:nvPr/>
        </p:nvSpPr>
        <p:spPr>
          <a:xfrm>
            <a:off x="793790" y="4024074"/>
            <a:ext cx="13042821" cy="725805"/>
          </a:xfrm>
          <a:prstGeom prst="rect">
            <a:avLst/>
          </a:prstGeom>
          <a:noFill/>
          <a:ln/>
        </p:spPr>
        <p:txBody>
          <a:bodyPr wrap="square" lIns="0" tIns="0" rIns="0" bIns="0" rtlCol="0" anchor="t"/>
          <a:lstStyle/>
          <a:p>
            <a:pPr marL="0" indent="0" algn="ctr">
              <a:lnSpc>
                <a:spcPts val="2850"/>
              </a:lnSpc>
              <a:buNone/>
            </a:pPr>
            <a:r>
              <a:rPr lang="en-US" sz="1750" dirty="0">
                <a:solidFill>
                  <a:srgbClr val="FFFFFF"/>
                </a:solidFill>
                <a:latin typeface="IBM Plex Sans" pitchFamily="34" charset="0"/>
                <a:ea typeface="IBM Plex Sans" pitchFamily="34" charset="-122"/>
                <a:cs typeface="IBM Plex Sans" pitchFamily="34" charset="-120"/>
              </a:rPr>
              <a:t>In this section, we will demonstrate our Song Recommender feature and how it functions, showcasing how they improve the music discovery experience for users.</a:t>
            </a:r>
            <a:endParaRPr lang="en-US" sz="1750" dirty="0"/>
          </a:p>
        </p:txBody>
      </p:sp>
      <p:sp>
        <p:nvSpPr>
          <p:cNvPr id="4" name="Text 2"/>
          <p:cNvSpPr/>
          <p:nvPr/>
        </p:nvSpPr>
        <p:spPr>
          <a:xfrm>
            <a:off x="793790" y="5005030"/>
            <a:ext cx="13042821" cy="362903"/>
          </a:xfrm>
          <a:prstGeom prst="rect">
            <a:avLst/>
          </a:prstGeom>
          <a:noFill/>
          <a:ln/>
        </p:spPr>
        <p:txBody>
          <a:bodyPr wrap="none" lIns="0" tIns="0" rIns="0" bIns="0" rtlCol="0" anchor="t"/>
          <a:lstStyle/>
          <a:p>
            <a:pPr marL="0" indent="0" algn="ctr">
              <a:lnSpc>
                <a:spcPts val="2850"/>
              </a:lnSpc>
              <a:buNone/>
            </a:pP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49214" y="1478040"/>
            <a:ext cx="9118091" cy="5012113"/>
          </a:xfrm>
          <a:prstGeom prst="rect">
            <a:avLst/>
          </a:prstGeom>
        </p:spPr>
      </p:pic>
      <p:sp>
        <p:nvSpPr>
          <p:cNvPr id="3" name="Text 0"/>
          <p:cNvSpPr/>
          <p:nvPr/>
        </p:nvSpPr>
        <p:spPr>
          <a:xfrm>
            <a:off x="9907786" y="515847"/>
            <a:ext cx="3657243" cy="412671"/>
          </a:xfrm>
          <a:prstGeom prst="rect">
            <a:avLst/>
          </a:prstGeom>
          <a:noFill/>
          <a:ln/>
        </p:spPr>
        <p:txBody>
          <a:bodyPr wrap="none" lIns="0" tIns="0" rIns="0" bIns="0" rtlCol="0" anchor="t"/>
          <a:lstStyle/>
          <a:p>
            <a:pPr marL="0" indent="0">
              <a:lnSpc>
                <a:spcPts val="3200"/>
              </a:lnSpc>
              <a:buNone/>
            </a:pPr>
            <a:r>
              <a:rPr lang="en-US" sz="2550" b="1" dirty="0">
                <a:solidFill>
                  <a:srgbClr val="5CC97B"/>
                </a:solidFill>
                <a:latin typeface="Alexandria Medium" pitchFamily="34" charset="0"/>
                <a:ea typeface="Alexandria Medium" pitchFamily="34" charset="-122"/>
                <a:cs typeface="Alexandria Medium" pitchFamily="34" charset="-120"/>
              </a:rPr>
              <a:t>Code Implementation</a:t>
            </a:r>
            <a:endParaRPr lang="en-US" sz="2550" b="1" dirty="0"/>
          </a:p>
        </p:txBody>
      </p:sp>
      <p:sp>
        <p:nvSpPr>
          <p:cNvPr id="4" name="Text 1"/>
          <p:cNvSpPr/>
          <p:nvPr/>
        </p:nvSpPr>
        <p:spPr>
          <a:xfrm>
            <a:off x="9900280" y="1103532"/>
            <a:ext cx="3959781" cy="281702"/>
          </a:xfrm>
          <a:prstGeom prst="rect">
            <a:avLst/>
          </a:prstGeom>
          <a:noFill/>
          <a:ln/>
        </p:spPr>
        <p:txBody>
          <a:bodyPr wrap="none" lIns="0" tIns="0" rIns="0" bIns="0" rtlCol="0" anchor="t"/>
          <a:lstStyle/>
          <a:p>
            <a:pPr marL="0" indent="0">
              <a:lnSpc>
                <a:spcPts val="2200"/>
              </a:lnSpc>
              <a:buNone/>
            </a:pPr>
            <a:r>
              <a:rPr lang="en-US" sz="1350" b="1" dirty="0">
                <a:solidFill>
                  <a:srgbClr val="FFFFFF"/>
                </a:solidFill>
                <a:latin typeface="IBM Plex Sans" pitchFamily="34" charset="0"/>
                <a:ea typeface="IBM Plex Sans" pitchFamily="34" charset="-122"/>
                <a:cs typeface="IBM Plex Sans" pitchFamily="34" charset="-120"/>
              </a:rPr>
              <a:t>Graphical User Interface (GUI):</a:t>
            </a:r>
            <a:endParaRPr lang="en-US" sz="1350" dirty="0"/>
          </a:p>
        </p:txBody>
      </p:sp>
      <p:sp>
        <p:nvSpPr>
          <p:cNvPr id="5" name="Text 2"/>
          <p:cNvSpPr/>
          <p:nvPr/>
        </p:nvSpPr>
        <p:spPr>
          <a:xfrm>
            <a:off x="9900279" y="1482660"/>
            <a:ext cx="3959781" cy="281702"/>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chemeClr val="bg1"/>
                </a:solidFill>
                <a:latin typeface="IBM Plex Sans" pitchFamily="34" charset="0"/>
                <a:ea typeface="IBM Plex Sans" pitchFamily="34" charset="-122"/>
                <a:cs typeface="IBM Plex Sans" pitchFamily="34" charset="-120"/>
              </a:rPr>
              <a:t>Built with </a:t>
            </a:r>
            <a:r>
              <a:rPr lang="en-US" sz="1700" b="1" dirty="0" err="1">
                <a:solidFill>
                  <a:schemeClr val="bg1"/>
                </a:solidFill>
                <a:latin typeface="IBM Plex Sans" pitchFamily="34" charset="0"/>
                <a:ea typeface="IBM Plex Sans" pitchFamily="34" charset="-122"/>
                <a:cs typeface="IBM Plex Sans" pitchFamily="34" charset="-120"/>
              </a:rPr>
              <a:t>tkinter</a:t>
            </a:r>
            <a:endParaRPr lang="en-US" sz="1700" b="1" dirty="0">
              <a:solidFill>
                <a:schemeClr val="bg1"/>
              </a:solidFill>
              <a:latin typeface="IBM Plex Sans" pitchFamily="34" charset="0"/>
              <a:ea typeface="IBM Plex Sans" pitchFamily="34" charset="-122"/>
              <a:cs typeface="IBM Plex Sans" pitchFamily="34" charset="-120"/>
            </a:endParaRPr>
          </a:p>
          <a:p>
            <a:pPr marL="342900" indent="-342900">
              <a:lnSpc>
                <a:spcPts val="2750"/>
              </a:lnSpc>
              <a:buSzPct val="100000"/>
              <a:buFontTx/>
              <a:buChar char="•"/>
            </a:pPr>
            <a:r>
              <a:rPr lang="en-US" sz="1700" dirty="0">
                <a:solidFill>
                  <a:srgbClr val="FFFFFF"/>
                </a:solidFill>
                <a:latin typeface="IBM Plex Sans" pitchFamily="34" charset="0"/>
                <a:ea typeface="IBM Plex Sans" pitchFamily="34" charset="-122"/>
                <a:cs typeface="IBM Plex Sans" pitchFamily="34" charset="-120"/>
              </a:rPr>
              <a:t>Allows users to input a song name.</a:t>
            </a:r>
            <a:endParaRPr lang="en-US" sz="1700" dirty="0"/>
          </a:p>
          <a:p>
            <a:pPr marL="342900" indent="-342900" algn="l">
              <a:lnSpc>
                <a:spcPts val="2750"/>
              </a:lnSpc>
              <a:buSzPct val="100000"/>
              <a:buChar char="•"/>
            </a:pPr>
            <a:endParaRPr lang="en-US" sz="1700" dirty="0">
              <a:solidFill>
                <a:schemeClr val="bg1"/>
              </a:solidFill>
            </a:endParaRPr>
          </a:p>
        </p:txBody>
      </p:sp>
      <p:sp>
        <p:nvSpPr>
          <p:cNvPr id="6" name="Text 3"/>
          <p:cNvSpPr/>
          <p:nvPr/>
        </p:nvSpPr>
        <p:spPr>
          <a:xfrm>
            <a:off x="9907786" y="2255911"/>
            <a:ext cx="3959781" cy="281702"/>
          </a:xfrm>
          <a:prstGeom prst="rect">
            <a:avLst/>
          </a:prstGeom>
          <a:noFill/>
          <a:ln/>
        </p:spPr>
        <p:txBody>
          <a:bodyPr wrap="none" lIns="0" tIns="0" rIns="0" bIns="0" rtlCol="0" anchor="t"/>
          <a:lstStyle/>
          <a:p>
            <a:pPr marL="342900" indent="-342900" algn="l">
              <a:lnSpc>
                <a:spcPts val="2750"/>
              </a:lnSpc>
              <a:buSzPct val="100000"/>
              <a:buChar char="•"/>
            </a:pPr>
            <a:endParaRPr lang="en-US" sz="1700" dirty="0"/>
          </a:p>
        </p:txBody>
      </p:sp>
      <p:sp>
        <p:nvSpPr>
          <p:cNvPr id="7" name="Text 4"/>
          <p:cNvSpPr/>
          <p:nvPr/>
        </p:nvSpPr>
        <p:spPr>
          <a:xfrm>
            <a:off x="9900278" y="2210571"/>
            <a:ext cx="3959781" cy="563404"/>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FFFFFF"/>
                </a:solidFill>
                <a:latin typeface="IBM Plex Sans" pitchFamily="34" charset="0"/>
                <a:ea typeface="IBM Plex Sans" pitchFamily="34" charset="-122"/>
                <a:cs typeface="IBM Plex Sans" pitchFamily="34" charset="-120"/>
              </a:rPr>
              <a:t>Includes sliders for adjusting various feature weights (e.g., tempo, loudness, popularity).</a:t>
            </a:r>
            <a:endParaRPr lang="en-US" sz="1700" dirty="0"/>
          </a:p>
        </p:txBody>
      </p:sp>
      <p:sp>
        <p:nvSpPr>
          <p:cNvPr id="8" name="Text 5"/>
          <p:cNvSpPr/>
          <p:nvPr/>
        </p:nvSpPr>
        <p:spPr>
          <a:xfrm>
            <a:off x="9907786" y="3374200"/>
            <a:ext cx="3959781" cy="281702"/>
          </a:xfrm>
          <a:prstGeom prst="rect">
            <a:avLst/>
          </a:prstGeom>
          <a:noFill/>
          <a:ln/>
        </p:spPr>
        <p:txBody>
          <a:bodyPr wrap="none" lIns="0" tIns="0" rIns="0" bIns="0" rtlCol="0" anchor="t"/>
          <a:lstStyle/>
          <a:p>
            <a:pPr marL="0" indent="0">
              <a:lnSpc>
                <a:spcPts val="2200"/>
              </a:lnSpc>
              <a:buNone/>
            </a:pPr>
            <a:r>
              <a:rPr lang="en-US" sz="1350" b="1" dirty="0">
                <a:solidFill>
                  <a:srgbClr val="FFFFFF"/>
                </a:solidFill>
                <a:latin typeface="IBM Plex Sans" pitchFamily="34" charset="0"/>
                <a:ea typeface="IBM Plex Sans" pitchFamily="34" charset="-122"/>
                <a:cs typeface="IBM Plex Sans" pitchFamily="34" charset="-120"/>
              </a:rPr>
              <a:t>Recommendation Algorithm:</a:t>
            </a:r>
            <a:endParaRPr lang="en-US" sz="1350" dirty="0"/>
          </a:p>
        </p:txBody>
      </p:sp>
      <p:sp>
        <p:nvSpPr>
          <p:cNvPr id="9" name="Text 6"/>
          <p:cNvSpPr/>
          <p:nvPr/>
        </p:nvSpPr>
        <p:spPr>
          <a:xfrm>
            <a:off x="9907786" y="3692247"/>
            <a:ext cx="3959781" cy="845106"/>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chemeClr val="bg1"/>
                </a:solidFill>
                <a:latin typeface="IBM Plex Sans" pitchFamily="34" charset="0"/>
                <a:ea typeface="IBM Plex Sans" pitchFamily="34" charset="-122"/>
                <a:cs typeface="IBM Plex Sans" pitchFamily="34" charset="-120"/>
              </a:rPr>
              <a:t>Uses </a:t>
            </a:r>
            <a:r>
              <a:rPr lang="en-US" sz="1700" b="1" dirty="0">
                <a:solidFill>
                  <a:schemeClr val="bg1"/>
                </a:solidFill>
                <a:latin typeface="IBM Plex Sans" pitchFamily="34" charset="0"/>
                <a:ea typeface="IBM Plex Sans" pitchFamily="34" charset="-122"/>
                <a:cs typeface="IBM Plex Sans" pitchFamily="34" charset="-120"/>
              </a:rPr>
              <a:t>cosine similarity</a:t>
            </a:r>
            <a:r>
              <a:rPr lang="en-US" sz="1700" dirty="0">
                <a:solidFill>
                  <a:schemeClr val="bg1"/>
                </a:solidFill>
                <a:latin typeface="IBM Plex Sans" pitchFamily="34" charset="0"/>
                <a:ea typeface="IBM Plex Sans" pitchFamily="34" charset="-122"/>
                <a:cs typeface="IBM Plex Sans" pitchFamily="34" charset="-120"/>
              </a:rPr>
              <a:t> to calculate the closest matches based on user input and selected weights.</a:t>
            </a:r>
          </a:p>
          <a:p>
            <a:pPr marL="342900" indent="-342900">
              <a:lnSpc>
                <a:spcPts val="2750"/>
              </a:lnSpc>
              <a:buSzPct val="100000"/>
              <a:buFontTx/>
              <a:buChar char="•"/>
            </a:pPr>
            <a:r>
              <a:rPr lang="en-US" sz="1700" dirty="0">
                <a:solidFill>
                  <a:schemeClr val="bg1"/>
                </a:solidFill>
                <a:latin typeface="IBM Plex Sans" pitchFamily="34" charset="0"/>
                <a:ea typeface="IBM Plex Sans" pitchFamily="34" charset="-122"/>
                <a:cs typeface="IBM Plex Sans" pitchFamily="34" charset="-120"/>
              </a:rPr>
              <a:t>Presents a list of recommended songs to the user.</a:t>
            </a:r>
            <a:endParaRPr lang="en-US" sz="1700" dirty="0">
              <a:solidFill>
                <a:schemeClr val="bg1"/>
              </a:solidFill>
            </a:endParaRPr>
          </a:p>
          <a:p>
            <a:pPr marL="342900" indent="-342900" algn="l">
              <a:lnSpc>
                <a:spcPts val="2750"/>
              </a:lnSpc>
              <a:buSzPct val="100000"/>
              <a:buChar char="•"/>
            </a:pPr>
            <a:endParaRPr lang="en-US" sz="1700" dirty="0">
              <a:solidFill>
                <a:schemeClr val="bg1"/>
              </a:solidFill>
            </a:endParaRPr>
          </a:p>
        </p:txBody>
      </p:sp>
      <p:sp>
        <p:nvSpPr>
          <p:cNvPr id="10" name="Text 7"/>
          <p:cNvSpPr/>
          <p:nvPr/>
        </p:nvSpPr>
        <p:spPr>
          <a:xfrm>
            <a:off x="9907786" y="4819531"/>
            <a:ext cx="3959781" cy="563404"/>
          </a:xfrm>
          <a:prstGeom prst="rect">
            <a:avLst/>
          </a:prstGeom>
          <a:noFill/>
          <a:ln/>
        </p:spPr>
        <p:txBody>
          <a:bodyPr wrap="square" lIns="0" tIns="0" rIns="0" bIns="0" rtlCol="0" anchor="t"/>
          <a:lstStyle/>
          <a:p>
            <a:pPr marL="342900" indent="-342900" algn="l">
              <a:lnSpc>
                <a:spcPts val="2750"/>
              </a:lnSpc>
              <a:buSzPct val="100000"/>
              <a:buChar char="•"/>
            </a:pPr>
            <a:endParaRPr lang="en-US" sz="1700" dirty="0"/>
          </a:p>
        </p:txBody>
      </p:sp>
      <p:sp>
        <p:nvSpPr>
          <p:cNvPr id="11" name="Text 8"/>
          <p:cNvSpPr/>
          <p:nvPr/>
        </p:nvSpPr>
        <p:spPr>
          <a:xfrm>
            <a:off x="9900277" y="5540752"/>
            <a:ext cx="3959781" cy="281702"/>
          </a:xfrm>
          <a:prstGeom prst="rect">
            <a:avLst/>
          </a:prstGeom>
          <a:noFill/>
          <a:ln/>
        </p:spPr>
        <p:txBody>
          <a:bodyPr wrap="none" lIns="0" tIns="0" rIns="0" bIns="0" rtlCol="0" anchor="t"/>
          <a:lstStyle/>
          <a:p>
            <a:pPr marL="0" indent="0">
              <a:lnSpc>
                <a:spcPts val="2200"/>
              </a:lnSpc>
              <a:buNone/>
            </a:pPr>
            <a:r>
              <a:rPr lang="en-US" sz="1350" b="1" dirty="0">
                <a:solidFill>
                  <a:srgbClr val="FFFFFF"/>
                </a:solidFill>
                <a:latin typeface="IBM Plex Sans" pitchFamily="34" charset="0"/>
                <a:ea typeface="IBM Plex Sans" pitchFamily="34" charset="-122"/>
                <a:cs typeface="IBM Plex Sans" pitchFamily="34" charset="-120"/>
              </a:rPr>
              <a:t>Usability Enhancements:</a:t>
            </a:r>
            <a:endParaRPr lang="en-US" sz="1350" dirty="0"/>
          </a:p>
        </p:txBody>
      </p:sp>
      <p:sp>
        <p:nvSpPr>
          <p:cNvPr id="12" name="Text 9"/>
          <p:cNvSpPr/>
          <p:nvPr/>
        </p:nvSpPr>
        <p:spPr>
          <a:xfrm>
            <a:off x="9900285" y="5824134"/>
            <a:ext cx="3959781" cy="845106"/>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FFFFFF"/>
                </a:solidFill>
                <a:latin typeface="IBM Plex Sans" pitchFamily="34" charset="0"/>
                <a:ea typeface="IBM Plex Sans" pitchFamily="34" charset="-122"/>
                <a:cs typeface="IBM Plex Sans" pitchFamily="34" charset="-120"/>
              </a:rPr>
              <a:t>If the entered song name doesn't exactly match any in the dataset, the program suggests the closest match.</a:t>
            </a:r>
          </a:p>
          <a:p>
            <a:pPr marL="285750" indent="-285750">
              <a:lnSpc>
                <a:spcPts val="2750"/>
              </a:lnSpc>
              <a:buSzPct val="100000"/>
              <a:buFont typeface="Arial" panose="020B0604020202020204" pitchFamily="34" charset="0"/>
              <a:buChar char="•"/>
            </a:pPr>
            <a:r>
              <a:rPr lang="en-US" sz="1700" dirty="0">
                <a:solidFill>
                  <a:srgbClr val="FFFFFF"/>
                </a:solidFill>
                <a:latin typeface="IBM Plex Sans" pitchFamily="34" charset="0"/>
                <a:ea typeface="IBM Plex Sans" pitchFamily="34" charset="-122"/>
                <a:cs typeface="IBM Plex Sans" pitchFamily="34" charset="-120"/>
              </a:rPr>
              <a:t>Ensures a user-friendly experience by handling input discrepancies effectively.</a:t>
            </a:r>
            <a:endParaRPr lang="en-US" sz="1700" dirty="0"/>
          </a:p>
          <a:p>
            <a:pPr algn="l">
              <a:lnSpc>
                <a:spcPts val="2750"/>
              </a:lnSpc>
              <a:buSzPct val="100000"/>
            </a:pPr>
            <a:endParaRPr lang="en-US" sz="1700" dirty="0"/>
          </a:p>
        </p:txBody>
      </p:sp>
      <p:sp>
        <p:nvSpPr>
          <p:cNvPr id="13" name="Text 10"/>
          <p:cNvSpPr/>
          <p:nvPr/>
        </p:nvSpPr>
        <p:spPr>
          <a:xfrm>
            <a:off x="9907786" y="6982778"/>
            <a:ext cx="3959781" cy="563404"/>
          </a:xfrm>
          <a:prstGeom prst="rect">
            <a:avLst/>
          </a:prstGeom>
          <a:noFill/>
          <a:ln/>
        </p:spPr>
        <p:txBody>
          <a:bodyPr wrap="square" lIns="0" tIns="0" rIns="0" bIns="0" rtlCol="0" anchor="t"/>
          <a:lstStyle/>
          <a:p>
            <a:pPr marL="342900" indent="-342900" algn="l">
              <a:lnSpc>
                <a:spcPts val="2750"/>
              </a:lnSpc>
              <a:buSzPct val="100000"/>
              <a:buChar char="•"/>
            </a:pP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TotalTime>
  <Words>1929</Words>
  <Application>Microsoft Office PowerPoint</Application>
  <PresentationFormat>Custom</PresentationFormat>
  <Paragraphs>142</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Alexandria Medium</vt:lpstr>
      <vt:lpstr>IBM Plex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Gabriel Andaya</cp:lastModifiedBy>
  <cp:revision>8</cp:revision>
  <dcterms:created xsi:type="dcterms:W3CDTF">2024-12-04T02:02:33Z</dcterms:created>
  <dcterms:modified xsi:type="dcterms:W3CDTF">2024-12-04T18:10:15Z</dcterms:modified>
</cp:coreProperties>
</file>